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6" r:id="rId3"/>
    <p:sldId id="397" r:id="rId4"/>
    <p:sldId id="322" r:id="rId5"/>
    <p:sldId id="311" r:id="rId6"/>
    <p:sldId id="312" r:id="rId7"/>
    <p:sldId id="313" r:id="rId8"/>
    <p:sldId id="315" r:id="rId9"/>
    <p:sldId id="314" r:id="rId10"/>
    <p:sldId id="318" r:id="rId11"/>
    <p:sldId id="321" r:id="rId12"/>
    <p:sldId id="426" r:id="rId13"/>
    <p:sldId id="325" r:id="rId14"/>
    <p:sldId id="326" r:id="rId15"/>
    <p:sldId id="327" r:id="rId16"/>
    <p:sldId id="328" r:id="rId17"/>
    <p:sldId id="329" r:id="rId18"/>
    <p:sldId id="330" r:id="rId19"/>
    <p:sldId id="333" r:id="rId20"/>
    <p:sldId id="334" r:id="rId21"/>
    <p:sldId id="427" r:id="rId22"/>
    <p:sldId id="428" r:id="rId23"/>
    <p:sldId id="414" r:id="rId24"/>
    <p:sldId id="415" r:id="rId25"/>
    <p:sldId id="418" r:id="rId26"/>
    <p:sldId id="419" r:id="rId27"/>
    <p:sldId id="416" r:id="rId28"/>
    <p:sldId id="417" r:id="rId29"/>
    <p:sldId id="423" r:id="rId30"/>
    <p:sldId id="335" r:id="rId31"/>
    <p:sldId id="336" r:id="rId32"/>
    <p:sldId id="411" r:id="rId33"/>
    <p:sldId id="412" r:id="rId34"/>
    <p:sldId id="403" r:id="rId35"/>
    <p:sldId id="402" r:id="rId36"/>
    <p:sldId id="404" r:id="rId37"/>
    <p:sldId id="338" r:id="rId38"/>
    <p:sldId id="431" r:id="rId39"/>
    <p:sldId id="401" r:id="rId40"/>
    <p:sldId id="339" r:id="rId41"/>
    <p:sldId id="405" r:id="rId42"/>
    <p:sldId id="406" r:id="rId43"/>
    <p:sldId id="408" r:id="rId44"/>
    <p:sldId id="407" r:id="rId45"/>
    <p:sldId id="409" r:id="rId46"/>
    <p:sldId id="261" r:id="rId47"/>
    <p:sldId id="421" r:id="rId48"/>
    <p:sldId id="422" r:id="rId49"/>
    <p:sldId id="424" r:id="rId50"/>
    <p:sldId id="425" r:id="rId51"/>
    <p:sldId id="429" r:id="rId52"/>
    <p:sldId id="430" r:id="rId53"/>
    <p:sldId id="420" r:id="rId54"/>
    <p:sldId id="432" r:id="rId55"/>
    <p:sldId id="433" r:id="rId56"/>
    <p:sldId id="434" r:id="rId57"/>
    <p:sldId id="435" r:id="rId58"/>
    <p:sldId id="436" r:id="rId59"/>
    <p:sldId id="437" r:id="rId60"/>
    <p:sldId id="439" r:id="rId61"/>
    <p:sldId id="441" r:id="rId62"/>
    <p:sldId id="442" r:id="rId63"/>
    <p:sldId id="440" r:id="rId64"/>
    <p:sldId id="443" r:id="rId65"/>
    <p:sldId id="444" r:id="rId66"/>
    <p:sldId id="445" r:id="rId67"/>
    <p:sldId id="446" r:id="rId68"/>
    <p:sldId id="438" r:id="rId69"/>
    <p:sldId id="447" r:id="rId70"/>
    <p:sldId id="448" r:id="rId71"/>
    <p:sldId id="449" r:id="rId72"/>
    <p:sldId id="451" r:id="rId73"/>
    <p:sldId id="452" r:id="rId74"/>
    <p:sldId id="453" r:id="rId75"/>
    <p:sldId id="454" r:id="rId76"/>
    <p:sldId id="455" r:id="rId77"/>
    <p:sldId id="456" r:id="rId78"/>
    <p:sldId id="457" r:id="rId79"/>
    <p:sldId id="458" r:id="rId80"/>
    <p:sldId id="450" r:id="rId81"/>
    <p:sldId id="459" r:id="rId82"/>
    <p:sldId id="460" r:id="rId83"/>
    <p:sldId id="461" r:id="rId84"/>
    <p:sldId id="462" r:id="rId85"/>
    <p:sldId id="463" r:id="rId86"/>
    <p:sldId id="464" r:id="rId87"/>
    <p:sldId id="465" r:id="rId88"/>
    <p:sldId id="466" r:id="rId89"/>
    <p:sldId id="467" r:id="rId90"/>
    <p:sldId id="468" r:id="rId91"/>
    <p:sldId id="470" r:id="rId92"/>
    <p:sldId id="471" r:id="rId93"/>
    <p:sldId id="472" r:id="rId94"/>
    <p:sldId id="473" r:id="rId95"/>
    <p:sldId id="474" r:id="rId96"/>
    <p:sldId id="469" r:id="rId97"/>
    <p:sldId id="475" r:id="rId98"/>
    <p:sldId id="476" r:id="rId99"/>
    <p:sldId id="477" r:id="rId100"/>
    <p:sldId id="479" r:id="rId101"/>
    <p:sldId id="478" r:id="rId102"/>
    <p:sldId id="310" r:id="rId10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135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A8BB29-ED2E-4A87-BE4F-DD1C20F7504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F7184C-884F-4B94-BC20-7DFE9243F108}">
      <dgm:prSet phldrT="[Текст]"/>
      <dgm:spPr/>
      <dgm:t>
        <a:bodyPr/>
        <a:lstStyle/>
        <a:p>
          <a:r>
            <a:rPr lang="ru-RU" b="1" dirty="0"/>
            <a:t>Сказуемое</a:t>
          </a:r>
        </a:p>
      </dgm:t>
    </dgm:pt>
    <dgm:pt modelId="{90E39B4B-E628-47A0-BD25-E2435C8FEC64}" type="parTrans" cxnId="{F9578694-0C1B-4B83-AEE6-497DA4A55946}">
      <dgm:prSet/>
      <dgm:spPr/>
      <dgm:t>
        <a:bodyPr/>
        <a:lstStyle/>
        <a:p>
          <a:endParaRPr lang="ru-RU"/>
        </a:p>
      </dgm:t>
    </dgm:pt>
    <dgm:pt modelId="{3CBA1219-D2AF-414C-BDD6-837AB0B8A719}" type="sibTrans" cxnId="{F9578694-0C1B-4B83-AEE6-497DA4A55946}">
      <dgm:prSet/>
      <dgm:spPr/>
      <dgm:t>
        <a:bodyPr/>
        <a:lstStyle/>
        <a:p>
          <a:endParaRPr lang="ru-RU"/>
        </a:p>
      </dgm:t>
    </dgm:pt>
    <dgm:pt modelId="{C3F24944-F07B-4CED-9E93-4E100CE2057B}">
      <dgm:prSet phldrT="[Текст]"/>
      <dgm:spPr/>
      <dgm:t>
        <a:bodyPr/>
        <a:lstStyle/>
        <a:p>
          <a:r>
            <a:rPr lang="ru-RU" dirty="0"/>
            <a:t>глагольное</a:t>
          </a:r>
        </a:p>
      </dgm:t>
    </dgm:pt>
    <dgm:pt modelId="{E0B5DCEE-5723-4217-BEE3-F1D6FF39EDFB}" type="parTrans" cxnId="{3B4FBA58-E0D5-4064-A0E0-045DF15F0ADC}">
      <dgm:prSet/>
      <dgm:spPr/>
      <dgm:t>
        <a:bodyPr/>
        <a:lstStyle/>
        <a:p>
          <a:endParaRPr lang="ru-RU"/>
        </a:p>
      </dgm:t>
    </dgm:pt>
    <dgm:pt modelId="{831EB61A-CDC7-4208-B418-41857767BE9E}" type="sibTrans" cxnId="{3B4FBA58-E0D5-4064-A0E0-045DF15F0ADC}">
      <dgm:prSet/>
      <dgm:spPr/>
      <dgm:t>
        <a:bodyPr/>
        <a:lstStyle/>
        <a:p>
          <a:endParaRPr lang="ru-RU"/>
        </a:p>
      </dgm:t>
    </dgm:pt>
    <dgm:pt modelId="{BF10432F-1510-434D-B4E8-89D905B1D939}">
      <dgm:prSet phldrT="[Текст]"/>
      <dgm:spPr/>
      <dgm:t>
        <a:bodyPr/>
        <a:lstStyle/>
        <a:p>
          <a:r>
            <a:rPr lang="ru-RU" dirty="0"/>
            <a:t>именное составное</a:t>
          </a:r>
        </a:p>
      </dgm:t>
    </dgm:pt>
    <dgm:pt modelId="{BE7F6BFC-F89E-45EE-93E0-3DD953252DCE}" type="parTrans" cxnId="{67F69F8A-79F3-4089-BFDF-CB1C268B2167}">
      <dgm:prSet/>
      <dgm:spPr/>
      <dgm:t>
        <a:bodyPr/>
        <a:lstStyle/>
        <a:p>
          <a:endParaRPr lang="ru-RU"/>
        </a:p>
      </dgm:t>
    </dgm:pt>
    <dgm:pt modelId="{6824B7D6-451D-4FD2-AC17-A1C2723241C9}" type="sibTrans" cxnId="{67F69F8A-79F3-4089-BFDF-CB1C268B2167}">
      <dgm:prSet/>
      <dgm:spPr/>
      <dgm:t>
        <a:bodyPr/>
        <a:lstStyle/>
        <a:p>
          <a:endParaRPr lang="ru-RU"/>
        </a:p>
      </dgm:t>
    </dgm:pt>
    <dgm:pt modelId="{8BEAA923-4E5C-474D-A56E-069172FF7DF1}">
      <dgm:prSet/>
      <dgm:spPr/>
      <dgm:t>
        <a:bodyPr/>
        <a:lstStyle/>
        <a:p>
          <a:r>
            <a:rPr lang="ru-RU" dirty="0"/>
            <a:t>простое</a:t>
          </a:r>
        </a:p>
      </dgm:t>
    </dgm:pt>
    <dgm:pt modelId="{E3AA6EC7-4FC3-4E5A-9019-EBD934C746A0}" type="parTrans" cxnId="{143B8ABC-28AA-4860-85DA-499993BE498B}">
      <dgm:prSet/>
      <dgm:spPr/>
      <dgm:t>
        <a:bodyPr/>
        <a:lstStyle/>
        <a:p>
          <a:endParaRPr lang="ru-RU"/>
        </a:p>
      </dgm:t>
    </dgm:pt>
    <dgm:pt modelId="{90657D8D-D216-40C9-B580-0755F95190B9}" type="sibTrans" cxnId="{143B8ABC-28AA-4860-85DA-499993BE498B}">
      <dgm:prSet/>
      <dgm:spPr/>
      <dgm:t>
        <a:bodyPr/>
        <a:lstStyle/>
        <a:p>
          <a:endParaRPr lang="ru-RU"/>
        </a:p>
      </dgm:t>
    </dgm:pt>
    <dgm:pt modelId="{19D0BC68-1623-4D79-B94A-277E305ED1E7}">
      <dgm:prSet/>
      <dgm:spPr/>
      <dgm:t>
        <a:bodyPr/>
        <a:lstStyle/>
        <a:p>
          <a:r>
            <a:rPr lang="ru-RU" dirty="0"/>
            <a:t>составное</a:t>
          </a:r>
        </a:p>
      </dgm:t>
    </dgm:pt>
    <dgm:pt modelId="{034E7477-34C8-41A6-9F07-F8942A1E8F20}" type="parTrans" cxnId="{2DFE13D3-AA62-4073-A7C3-89BADA5A95F7}">
      <dgm:prSet/>
      <dgm:spPr/>
      <dgm:t>
        <a:bodyPr/>
        <a:lstStyle/>
        <a:p>
          <a:endParaRPr lang="ru-RU"/>
        </a:p>
      </dgm:t>
    </dgm:pt>
    <dgm:pt modelId="{F78EFB76-B413-4819-8AA0-EA646C961AF0}" type="sibTrans" cxnId="{2DFE13D3-AA62-4073-A7C3-89BADA5A95F7}">
      <dgm:prSet/>
      <dgm:spPr/>
      <dgm:t>
        <a:bodyPr/>
        <a:lstStyle/>
        <a:p>
          <a:endParaRPr lang="ru-RU"/>
        </a:p>
      </dgm:t>
    </dgm:pt>
    <dgm:pt modelId="{8A62E0D7-ABCC-41E3-9E7E-45A46C5418A3}" type="pres">
      <dgm:prSet presAssocID="{2BA8BB29-ED2E-4A87-BE4F-DD1C20F7504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C329D18-3052-458A-917E-234369C063F0}" type="pres">
      <dgm:prSet presAssocID="{ACF7184C-884F-4B94-BC20-7DFE9243F108}" presName="hierRoot1" presStyleCnt="0"/>
      <dgm:spPr/>
    </dgm:pt>
    <dgm:pt modelId="{37079980-4ED6-4C9B-9A48-710D512BFB91}" type="pres">
      <dgm:prSet presAssocID="{ACF7184C-884F-4B94-BC20-7DFE9243F108}" presName="composite" presStyleCnt="0"/>
      <dgm:spPr/>
    </dgm:pt>
    <dgm:pt modelId="{36D63586-42E6-4681-A4C7-91CBDAC38B17}" type="pres">
      <dgm:prSet presAssocID="{ACF7184C-884F-4B94-BC20-7DFE9243F108}" presName="background" presStyleLbl="node0" presStyleIdx="0" presStyleCnt="1"/>
      <dgm:spPr/>
    </dgm:pt>
    <dgm:pt modelId="{8B1498A5-87E7-4F81-BB22-85B7EBF9D641}" type="pres">
      <dgm:prSet presAssocID="{ACF7184C-884F-4B94-BC20-7DFE9243F108}" presName="text" presStyleLbl="fgAcc0" presStyleIdx="0" presStyleCnt="1">
        <dgm:presLayoutVars>
          <dgm:chPref val="3"/>
        </dgm:presLayoutVars>
      </dgm:prSet>
      <dgm:spPr/>
    </dgm:pt>
    <dgm:pt modelId="{B39DF887-BFA9-4341-A6F5-B7F53B9C766E}" type="pres">
      <dgm:prSet presAssocID="{ACF7184C-884F-4B94-BC20-7DFE9243F108}" presName="hierChild2" presStyleCnt="0"/>
      <dgm:spPr/>
    </dgm:pt>
    <dgm:pt modelId="{BFE1F67E-4171-4627-B88F-E6ED5901C55B}" type="pres">
      <dgm:prSet presAssocID="{E0B5DCEE-5723-4217-BEE3-F1D6FF39EDFB}" presName="Name10" presStyleLbl="parChTrans1D2" presStyleIdx="0" presStyleCnt="2"/>
      <dgm:spPr/>
    </dgm:pt>
    <dgm:pt modelId="{06411B72-5129-418F-BF86-8ED8FAF7C743}" type="pres">
      <dgm:prSet presAssocID="{C3F24944-F07B-4CED-9E93-4E100CE2057B}" presName="hierRoot2" presStyleCnt="0"/>
      <dgm:spPr/>
    </dgm:pt>
    <dgm:pt modelId="{5261130D-2489-4F31-9318-FE111CDF3026}" type="pres">
      <dgm:prSet presAssocID="{C3F24944-F07B-4CED-9E93-4E100CE2057B}" presName="composite2" presStyleCnt="0"/>
      <dgm:spPr/>
    </dgm:pt>
    <dgm:pt modelId="{2F7795D6-1D8E-432C-955E-7E724723EE28}" type="pres">
      <dgm:prSet presAssocID="{C3F24944-F07B-4CED-9E93-4E100CE2057B}" presName="background2" presStyleLbl="node2" presStyleIdx="0" presStyleCnt="2"/>
      <dgm:spPr/>
    </dgm:pt>
    <dgm:pt modelId="{94664E31-7188-4CEF-B0C4-BF4C69A55D47}" type="pres">
      <dgm:prSet presAssocID="{C3F24944-F07B-4CED-9E93-4E100CE2057B}" presName="text2" presStyleLbl="fgAcc2" presStyleIdx="0" presStyleCnt="2">
        <dgm:presLayoutVars>
          <dgm:chPref val="3"/>
        </dgm:presLayoutVars>
      </dgm:prSet>
      <dgm:spPr/>
    </dgm:pt>
    <dgm:pt modelId="{AA7B0B50-CF8F-47C3-AD54-CBFE84B0C038}" type="pres">
      <dgm:prSet presAssocID="{C3F24944-F07B-4CED-9E93-4E100CE2057B}" presName="hierChild3" presStyleCnt="0"/>
      <dgm:spPr/>
    </dgm:pt>
    <dgm:pt modelId="{06C999FA-3499-46D7-B0F8-2F5B1F7E7304}" type="pres">
      <dgm:prSet presAssocID="{E3AA6EC7-4FC3-4E5A-9019-EBD934C746A0}" presName="Name17" presStyleLbl="parChTrans1D3" presStyleIdx="0" presStyleCnt="2"/>
      <dgm:spPr/>
    </dgm:pt>
    <dgm:pt modelId="{9C553B43-F520-4777-BB77-0F6DBB14E764}" type="pres">
      <dgm:prSet presAssocID="{8BEAA923-4E5C-474D-A56E-069172FF7DF1}" presName="hierRoot3" presStyleCnt="0"/>
      <dgm:spPr/>
    </dgm:pt>
    <dgm:pt modelId="{2FC82A30-30A3-4400-91C1-73D73FC7B3C4}" type="pres">
      <dgm:prSet presAssocID="{8BEAA923-4E5C-474D-A56E-069172FF7DF1}" presName="composite3" presStyleCnt="0"/>
      <dgm:spPr/>
    </dgm:pt>
    <dgm:pt modelId="{E3A3DB86-D61F-4416-B507-E5D0B37A1ECC}" type="pres">
      <dgm:prSet presAssocID="{8BEAA923-4E5C-474D-A56E-069172FF7DF1}" presName="background3" presStyleLbl="node3" presStyleIdx="0" presStyleCnt="2"/>
      <dgm:spPr/>
    </dgm:pt>
    <dgm:pt modelId="{7C5C778B-278A-4539-B12C-084CE09A92AA}" type="pres">
      <dgm:prSet presAssocID="{8BEAA923-4E5C-474D-A56E-069172FF7DF1}" presName="text3" presStyleLbl="fgAcc3" presStyleIdx="0" presStyleCnt="2">
        <dgm:presLayoutVars>
          <dgm:chPref val="3"/>
        </dgm:presLayoutVars>
      </dgm:prSet>
      <dgm:spPr/>
    </dgm:pt>
    <dgm:pt modelId="{995149D3-E811-49DC-9649-9E50293C8D20}" type="pres">
      <dgm:prSet presAssocID="{8BEAA923-4E5C-474D-A56E-069172FF7DF1}" presName="hierChild4" presStyleCnt="0"/>
      <dgm:spPr/>
    </dgm:pt>
    <dgm:pt modelId="{9DAB80FF-AD8A-4523-846C-A39C07AA8760}" type="pres">
      <dgm:prSet presAssocID="{034E7477-34C8-41A6-9F07-F8942A1E8F20}" presName="Name17" presStyleLbl="parChTrans1D3" presStyleIdx="1" presStyleCnt="2"/>
      <dgm:spPr/>
    </dgm:pt>
    <dgm:pt modelId="{7EFF6EC0-0FF2-4442-8759-BA057E047735}" type="pres">
      <dgm:prSet presAssocID="{19D0BC68-1623-4D79-B94A-277E305ED1E7}" presName="hierRoot3" presStyleCnt="0"/>
      <dgm:spPr/>
    </dgm:pt>
    <dgm:pt modelId="{5C37E044-CF3B-49CE-A316-66CCEFCF8453}" type="pres">
      <dgm:prSet presAssocID="{19D0BC68-1623-4D79-B94A-277E305ED1E7}" presName="composite3" presStyleCnt="0"/>
      <dgm:spPr/>
    </dgm:pt>
    <dgm:pt modelId="{2AF0C427-BCDE-405A-BB19-C7DBC88578BE}" type="pres">
      <dgm:prSet presAssocID="{19D0BC68-1623-4D79-B94A-277E305ED1E7}" presName="background3" presStyleLbl="node3" presStyleIdx="1" presStyleCnt="2"/>
      <dgm:spPr/>
    </dgm:pt>
    <dgm:pt modelId="{6BD18FC5-AD98-4083-97D6-D71B8F5F1858}" type="pres">
      <dgm:prSet presAssocID="{19D0BC68-1623-4D79-B94A-277E305ED1E7}" presName="text3" presStyleLbl="fgAcc3" presStyleIdx="1" presStyleCnt="2">
        <dgm:presLayoutVars>
          <dgm:chPref val="3"/>
        </dgm:presLayoutVars>
      </dgm:prSet>
      <dgm:spPr/>
    </dgm:pt>
    <dgm:pt modelId="{2179C229-10C7-4BBC-8161-4C0DAD47B6C6}" type="pres">
      <dgm:prSet presAssocID="{19D0BC68-1623-4D79-B94A-277E305ED1E7}" presName="hierChild4" presStyleCnt="0"/>
      <dgm:spPr/>
    </dgm:pt>
    <dgm:pt modelId="{75F419E7-EFF4-468B-9882-411F95DFCAD3}" type="pres">
      <dgm:prSet presAssocID="{BE7F6BFC-F89E-45EE-93E0-3DD953252DCE}" presName="Name10" presStyleLbl="parChTrans1D2" presStyleIdx="1" presStyleCnt="2"/>
      <dgm:spPr/>
    </dgm:pt>
    <dgm:pt modelId="{80812622-FBC2-4CCD-9B89-56C25BC5C548}" type="pres">
      <dgm:prSet presAssocID="{BF10432F-1510-434D-B4E8-89D905B1D939}" presName="hierRoot2" presStyleCnt="0"/>
      <dgm:spPr/>
    </dgm:pt>
    <dgm:pt modelId="{7287E801-F662-4EA5-B439-CCF6A1A5A831}" type="pres">
      <dgm:prSet presAssocID="{BF10432F-1510-434D-B4E8-89D905B1D939}" presName="composite2" presStyleCnt="0"/>
      <dgm:spPr/>
    </dgm:pt>
    <dgm:pt modelId="{FCBA4EF9-E436-4212-BE7E-3757FE0765F1}" type="pres">
      <dgm:prSet presAssocID="{BF10432F-1510-434D-B4E8-89D905B1D939}" presName="background2" presStyleLbl="node2" presStyleIdx="1" presStyleCnt="2"/>
      <dgm:spPr/>
    </dgm:pt>
    <dgm:pt modelId="{A51158A0-F586-4D24-85EF-5006EB9F7677}" type="pres">
      <dgm:prSet presAssocID="{BF10432F-1510-434D-B4E8-89D905B1D939}" presName="text2" presStyleLbl="fgAcc2" presStyleIdx="1" presStyleCnt="2">
        <dgm:presLayoutVars>
          <dgm:chPref val="3"/>
        </dgm:presLayoutVars>
      </dgm:prSet>
      <dgm:spPr/>
    </dgm:pt>
    <dgm:pt modelId="{62A9671E-2161-4FB7-95F0-EC17757D3DA6}" type="pres">
      <dgm:prSet presAssocID="{BF10432F-1510-434D-B4E8-89D905B1D939}" presName="hierChild3" presStyleCnt="0"/>
      <dgm:spPr/>
    </dgm:pt>
  </dgm:ptLst>
  <dgm:cxnLst>
    <dgm:cxn modelId="{9498EB11-F49A-4CB8-98A9-DFEC5796B14C}" type="presOf" srcId="{BE7F6BFC-F89E-45EE-93E0-3DD953252DCE}" destId="{75F419E7-EFF4-468B-9882-411F95DFCAD3}" srcOrd="0" destOrd="0" presId="urn:microsoft.com/office/officeart/2005/8/layout/hierarchy1"/>
    <dgm:cxn modelId="{A64ACC1B-2205-43C6-A8DB-7FFCC44C699D}" type="presOf" srcId="{E0B5DCEE-5723-4217-BEE3-F1D6FF39EDFB}" destId="{BFE1F67E-4171-4627-B88F-E6ED5901C55B}" srcOrd="0" destOrd="0" presId="urn:microsoft.com/office/officeart/2005/8/layout/hierarchy1"/>
    <dgm:cxn modelId="{4E7E313F-209B-45F5-A8B4-06A9F639063E}" type="presOf" srcId="{ACF7184C-884F-4B94-BC20-7DFE9243F108}" destId="{8B1498A5-87E7-4F81-BB22-85B7EBF9D641}" srcOrd="0" destOrd="0" presId="urn:microsoft.com/office/officeart/2005/8/layout/hierarchy1"/>
    <dgm:cxn modelId="{B716EC42-9BFF-4BD5-B106-81CFF32C998D}" type="presOf" srcId="{19D0BC68-1623-4D79-B94A-277E305ED1E7}" destId="{6BD18FC5-AD98-4083-97D6-D71B8F5F1858}" srcOrd="0" destOrd="0" presId="urn:microsoft.com/office/officeart/2005/8/layout/hierarchy1"/>
    <dgm:cxn modelId="{3754AC6C-4432-48B9-90B6-A9691CCFF620}" type="presOf" srcId="{E3AA6EC7-4FC3-4E5A-9019-EBD934C746A0}" destId="{06C999FA-3499-46D7-B0F8-2F5B1F7E7304}" srcOrd="0" destOrd="0" presId="urn:microsoft.com/office/officeart/2005/8/layout/hierarchy1"/>
    <dgm:cxn modelId="{3B4FBA58-E0D5-4064-A0E0-045DF15F0ADC}" srcId="{ACF7184C-884F-4B94-BC20-7DFE9243F108}" destId="{C3F24944-F07B-4CED-9E93-4E100CE2057B}" srcOrd="0" destOrd="0" parTransId="{E0B5DCEE-5723-4217-BEE3-F1D6FF39EDFB}" sibTransId="{831EB61A-CDC7-4208-B418-41857767BE9E}"/>
    <dgm:cxn modelId="{10FFD084-A27C-4887-8C28-E6398E3BEEE9}" type="presOf" srcId="{8BEAA923-4E5C-474D-A56E-069172FF7DF1}" destId="{7C5C778B-278A-4539-B12C-084CE09A92AA}" srcOrd="0" destOrd="0" presId="urn:microsoft.com/office/officeart/2005/8/layout/hierarchy1"/>
    <dgm:cxn modelId="{67F69F8A-79F3-4089-BFDF-CB1C268B2167}" srcId="{ACF7184C-884F-4B94-BC20-7DFE9243F108}" destId="{BF10432F-1510-434D-B4E8-89D905B1D939}" srcOrd="1" destOrd="0" parTransId="{BE7F6BFC-F89E-45EE-93E0-3DD953252DCE}" sibTransId="{6824B7D6-451D-4FD2-AC17-A1C2723241C9}"/>
    <dgm:cxn modelId="{F9578694-0C1B-4B83-AEE6-497DA4A55946}" srcId="{2BA8BB29-ED2E-4A87-BE4F-DD1C20F75044}" destId="{ACF7184C-884F-4B94-BC20-7DFE9243F108}" srcOrd="0" destOrd="0" parTransId="{90E39B4B-E628-47A0-BD25-E2435C8FEC64}" sibTransId="{3CBA1219-D2AF-414C-BDD6-837AB0B8A719}"/>
    <dgm:cxn modelId="{F668A8A1-36BE-4865-9A80-907B39DE32FF}" type="presOf" srcId="{BF10432F-1510-434D-B4E8-89D905B1D939}" destId="{A51158A0-F586-4D24-85EF-5006EB9F7677}" srcOrd="0" destOrd="0" presId="urn:microsoft.com/office/officeart/2005/8/layout/hierarchy1"/>
    <dgm:cxn modelId="{22FBA0A7-ABB4-4C9C-BC95-BC3504DD33C5}" type="presOf" srcId="{034E7477-34C8-41A6-9F07-F8942A1E8F20}" destId="{9DAB80FF-AD8A-4523-846C-A39C07AA8760}" srcOrd="0" destOrd="0" presId="urn:microsoft.com/office/officeart/2005/8/layout/hierarchy1"/>
    <dgm:cxn modelId="{F37246B3-702C-4134-B441-8818646E10D5}" type="presOf" srcId="{2BA8BB29-ED2E-4A87-BE4F-DD1C20F75044}" destId="{8A62E0D7-ABCC-41E3-9E7E-45A46C5418A3}" srcOrd="0" destOrd="0" presId="urn:microsoft.com/office/officeart/2005/8/layout/hierarchy1"/>
    <dgm:cxn modelId="{143B8ABC-28AA-4860-85DA-499993BE498B}" srcId="{C3F24944-F07B-4CED-9E93-4E100CE2057B}" destId="{8BEAA923-4E5C-474D-A56E-069172FF7DF1}" srcOrd="0" destOrd="0" parTransId="{E3AA6EC7-4FC3-4E5A-9019-EBD934C746A0}" sibTransId="{90657D8D-D216-40C9-B580-0755F95190B9}"/>
    <dgm:cxn modelId="{55701BC8-58A6-4BE2-BB28-4C37275671C8}" type="presOf" srcId="{C3F24944-F07B-4CED-9E93-4E100CE2057B}" destId="{94664E31-7188-4CEF-B0C4-BF4C69A55D47}" srcOrd="0" destOrd="0" presId="urn:microsoft.com/office/officeart/2005/8/layout/hierarchy1"/>
    <dgm:cxn modelId="{2DFE13D3-AA62-4073-A7C3-89BADA5A95F7}" srcId="{C3F24944-F07B-4CED-9E93-4E100CE2057B}" destId="{19D0BC68-1623-4D79-B94A-277E305ED1E7}" srcOrd="1" destOrd="0" parTransId="{034E7477-34C8-41A6-9F07-F8942A1E8F20}" sibTransId="{F78EFB76-B413-4819-8AA0-EA646C961AF0}"/>
    <dgm:cxn modelId="{6D188437-E9A3-42EC-B838-F2073D5FD6C5}" type="presParOf" srcId="{8A62E0D7-ABCC-41E3-9E7E-45A46C5418A3}" destId="{BC329D18-3052-458A-917E-234369C063F0}" srcOrd="0" destOrd="0" presId="urn:microsoft.com/office/officeart/2005/8/layout/hierarchy1"/>
    <dgm:cxn modelId="{8D157AA0-8174-446C-BFE1-8D695AB4BF1E}" type="presParOf" srcId="{BC329D18-3052-458A-917E-234369C063F0}" destId="{37079980-4ED6-4C9B-9A48-710D512BFB91}" srcOrd="0" destOrd="0" presId="urn:microsoft.com/office/officeart/2005/8/layout/hierarchy1"/>
    <dgm:cxn modelId="{928DB8D3-6AC3-4815-AE2F-EEF5517D87EA}" type="presParOf" srcId="{37079980-4ED6-4C9B-9A48-710D512BFB91}" destId="{36D63586-42E6-4681-A4C7-91CBDAC38B17}" srcOrd="0" destOrd="0" presId="urn:microsoft.com/office/officeart/2005/8/layout/hierarchy1"/>
    <dgm:cxn modelId="{9FA46FCA-BA36-4F97-967E-D648C80305F0}" type="presParOf" srcId="{37079980-4ED6-4C9B-9A48-710D512BFB91}" destId="{8B1498A5-87E7-4F81-BB22-85B7EBF9D641}" srcOrd="1" destOrd="0" presId="urn:microsoft.com/office/officeart/2005/8/layout/hierarchy1"/>
    <dgm:cxn modelId="{0F322A57-636D-45C9-9913-493EA35B6B15}" type="presParOf" srcId="{BC329D18-3052-458A-917E-234369C063F0}" destId="{B39DF887-BFA9-4341-A6F5-B7F53B9C766E}" srcOrd="1" destOrd="0" presId="urn:microsoft.com/office/officeart/2005/8/layout/hierarchy1"/>
    <dgm:cxn modelId="{7433A2FF-B28E-40FB-9905-BE5D7E71C958}" type="presParOf" srcId="{B39DF887-BFA9-4341-A6F5-B7F53B9C766E}" destId="{BFE1F67E-4171-4627-B88F-E6ED5901C55B}" srcOrd="0" destOrd="0" presId="urn:microsoft.com/office/officeart/2005/8/layout/hierarchy1"/>
    <dgm:cxn modelId="{F5D15672-38DD-4AA3-AED2-E25CFA46322D}" type="presParOf" srcId="{B39DF887-BFA9-4341-A6F5-B7F53B9C766E}" destId="{06411B72-5129-418F-BF86-8ED8FAF7C743}" srcOrd="1" destOrd="0" presId="urn:microsoft.com/office/officeart/2005/8/layout/hierarchy1"/>
    <dgm:cxn modelId="{E2C905EF-0D34-4AB4-A854-550EF55B244F}" type="presParOf" srcId="{06411B72-5129-418F-BF86-8ED8FAF7C743}" destId="{5261130D-2489-4F31-9318-FE111CDF3026}" srcOrd="0" destOrd="0" presId="urn:microsoft.com/office/officeart/2005/8/layout/hierarchy1"/>
    <dgm:cxn modelId="{232B948A-7D38-400A-A383-C4F1D0C0FC16}" type="presParOf" srcId="{5261130D-2489-4F31-9318-FE111CDF3026}" destId="{2F7795D6-1D8E-432C-955E-7E724723EE28}" srcOrd="0" destOrd="0" presId="urn:microsoft.com/office/officeart/2005/8/layout/hierarchy1"/>
    <dgm:cxn modelId="{6F0C3E06-C406-4D29-8CD4-3326E5C45279}" type="presParOf" srcId="{5261130D-2489-4F31-9318-FE111CDF3026}" destId="{94664E31-7188-4CEF-B0C4-BF4C69A55D47}" srcOrd="1" destOrd="0" presId="urn:microsoft.com/office/officeart/2005/8/layout/hierarchy1"/>
    <dgm:cxn modelId="{3336CFF8-94DD-4897-9AE8-3F9640A175E7}" type="presParOf" srcId="{06411B72-5129-418F-BF86-8ED8FAF7C743}" destId="{AA7B0B50-CF8F-47C3-AD54-CBFE84B0C038}" srcOrd="1" destOrd="0" presId="urn:microsoft.com/office/officeart/2005/8/layout/hierarchy1"/>
    <dgm:cxn modelId="{9D0EDEE3-79A4-43F6-A8DE-BF3809D2FBE4}" type="presParOf" srcId="{AA7B0B50-CF8F-47C3-AD54-CBFE84B0C038}" destId="{06C999FA-3499-46D7-B0F8-2F5B1F7E7304}" srcOrd="0" destOrd="0" presId="urn:microsoft.com/office/officeart/2005/8/layout/hierarchy1"/>
    <dgm:cxn modelId="{70438F41-6ED2-4E22-B8FE-8ABA522E8BE6}" type="presParOf" srcId="{AA7B0B50-CF8F-47C3-AD54-CBFE84B0C038}" destId="{9C553B43-F520-4777-BB77-0F6DBB14E764}" srcOrd="1" destOrd="0" presId="urn:microsoft.com/office/officeart/2005/8/layout/hierarchy1"/>
    <dgm:cxn modelId="{2B296DDB-0518-42CB-AB75-C16CD855E7EC}" type="presParOf" srcId="{9C553B43-F520-4777-BB77-0F6DBB14E764}" destId="{2FC82A30-30A3-4400-91C1-73D73FC7B3C4}" srcOrd="0" destOrd="0" presId="urn:microsoft.com/office/officeart/2005/8/layout/hierarchy1"/>
    <dgm:cxn modelId="{4B2555CE-7CC7-408F-A727-81F489500F7B}" type="presParOf" srcId="{2FC82A30-30A3-4400-91C1-73D73FC7B3C4}" destId="{E3A3DB86-D61F-4416-B507-E5D0B37A1ECC}" srcOrd="0" destOrd="0" presId="urn:microsoft.com/office/officeart/2005/8/layout/hierarchy1"/>
    <dgm:cxn modelId="{384EC89A-9B81-4EB8-BCE8-8A46E456B5CA}" type="presParOf" srcId="{2FC82A30-30A3-4400-91C1-73D73FC7B3C4}" destId="{7C5C778B-278A-4539-B12C-084CE09A92AA}" srcOrd="1" destOrd="0" presId="urn:microsoft.com/office/officeart/2005/8/layout/hierarchy1"/>
    <dgm:cxn modelId="{A3E889A3-98B7-4EFA-B2C3-C4FA5882F7C9}" type="presParOf" srcId="{9C553B43-F520-4777-BB77-0F6DBB14E764}" destId="{995149D3-E811-49DC-9649-9E50293C8D20}" srcOrd="1" destOrd="0" presId="urn:microsoft.com/office/officeart/2005/8/layout/hierarchy1"/>
    <dgm:cxn modelId="{3D6C7C58-3E9C-496A-BE8D-F42FC4395539}" type="presParOf" srcId="{AA7B0B50-CF8F-47C3-AD54-CBFE84B0C038}" destId="{9DAB80FF-AD8A-4523-846C-A39C07AA8760}" srcOrd="2" destOrd="0" presId="urn:microsoft.com/office/officeart/2005/8/layout/hierarchy1"/>
    <dgm:cxn modelId="{EFEB1BD1-93E8-46CD-ACC1-3364F07A0739}" type="presParOf" srcId="{AA7B0B50-CF8F-47C3-AD54-CBFE84B0C038}" destId="{7EFF6EC0-0FF2-4442-8759-BA057E047735}" srcOrd="3" destOrd="0" presId="urn:microsoft.com/office/officeart/2005/8/layout/hierarchy1"/>
    <dgm:cxn modelId="{56B7D80A-CAA7-40C0-86EC-F7AC27C1CEDC}" type="presParOf" srcId="{7EFF6EC0-0FF2-4442-8759-BA057E047735}" destId="{5C37E044-CF3B-49CE-A316-66CCEFCF8453}" srcOrd="0" destOrd="0" presId="urn:microsoft.com/office/officeart/2005/8/layout/hierarchy1"/>
    <dgm:cxn modelId="{8C265FE8-F111-46D7-B168-F3E1289614E6}" type="presParOf" srcId="{5C37E044-CF3B-49CE-A316-66CCEFCF8453}" destId="{2AF0C427-BCDE-405A-BB19-C7DBC88578BE}" srcOrd="0" destOrd="0" presId="urn:microsoft.com/office/officeart/2005/8/layout/hierarchy1"/>
    <dgm:cxn modelId="{12930F98-6B11-4FB2-BFCA-503A154F295B}" type="presParOf" srcId="{5C37E044-CF3B-49CE-A316-66CCEFCF8453}" destId="{6BD18FC5-AD98-4083-97D6-D71B8F5F1858}" srcOrd="1" destOrd="0" presId="urn:microsoft.com/office/officeart/2005/8/layout/hierarchy1"/>
    <dgm:cxn modelId="{3E36D0F2-DBC2-42E6-A207-16AFC7D08A54}" type="presParOf" srcId="{7EFF6EC0-0FF2-4442-8759-BA057E047735}" destId="{2179C229-10C7-4BBC-8161-4C0DAD47B6C6}" srcOrd="1" destOrd="0" presId="urn:microsoft.com/office/officeart/2005/8/layout/hierarchy1"/>
    <dgm:cxn modelId="{7545ADBE-D28A-472C-8487-49FB641E0FFA}" type="presParOf" srcId="{B39DF887-BFA9-4341-A6F5-B7F53B9C766E}" destId="{75F419E7-EFF4-468B-9882-411F95DFCAD3}" srcOrd="2" destOrd="0" presId="urn:microsoft.com/office/officeart/2005/8/layout/hierarchy1"/>
    <dgm:cxn modelId="{D4D6203E-F2CC-4A88-9601-AC4218F3B9EA}" type="presParOf" srcId="{B39DF887-BFA9-4341-A6F5-B7F53B9C766E}" destId="{80812622-FBC2-4CCD-9B89-56C25BC5C548}" srcOrd="3" destOrd="0" presId="urn:microsoft.com/office/officeart/2005/8/layout/hierarchy1"/>
    <dgm:cxn modelId="{5A2631E0-CAB3-47B8-BC95-FF26019F7F5A}" type="presParOf" srcId="{80812622-FBC2-4CCD-9B89-56C25BC5C548}" destId="{7287E801-F662-4EA5-B439-CCF6A1A5A831}" srcOrd="0" destOrd="0" presId="urn:microsoft.com/office/officeart/2005/8/layout/hierarchy1"/>
    <dgm:cxn modelId="{D4FCCEC0-7089-4590-AFE8-EB57DE79341E}" type="presParOf" srcId="{7287E801-F662-4EA5-B439-CCF6A1A5A831}" destId="{FCBA4EF9-E436-4212-BE7E-3757FE0765F1}" srcOrd="0" destOrd="0" presId="urn:microsoft.com/office/officeart/2005/8/layout/hierarchy1"/>
    <dgm:cxn modelId="{9490AF88-7D9F-4755-A746-913FF1E52AD1}" type="presParOf" srcId="{7287E801-F662-4EA5-B439-CCF6A1A5A831}" destId="{A51158A0-F586-4D24-85EF-5006EB9F7677}" srcOrd="1" destOrd="0" presId="urn:microsoft.com/office/officeart/2005/8/layout/hierarchy1"/>
    <dgm:cxn modelId="{C379E572-1EB1-4E24-95E0-0790E58DC601}" type="presParOf" srcId="{80812622-FBC2-4CCD-9B89-56C25BC5C548}" destId="{62A9671E-2161-4FB7-95F0-EC17757D3DA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F419E7-EFF4-468B-9882-411F95DFCAD3}">
      <dsp:nvSpPr>
        <dsp:cNvPr id="0" name=""/>
        <dsp:cNvSpPr/>
      </dsp:nvSpPr>
      <dsp:spPr>
        <a:xfrm>
          <a:off x="3414997" y="687995"/>
          <a:ext cx="661997" cy="3150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697"/>
              </a:lnTo>
              <a:lnTo>
                <a:pt x="661997" y="214697"/>
              </a:lnTo>
              <a:lnTo>
                <a:pt x="661997" y="31505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AB80FF-AD8A-4523-846C-A39C07AA8760}">
      <dsp:nvSpPr>
        <dsp:cNvPr id="0" name=""/>
        <dsp:cNvSpPr/>
      </dsp:nvSpPr>
      <dsp:spPr>
        <a:xfrm>
          <a:off x="2752999" y="1690921"/>
          <a:ext cx="661997" cy="3150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697"/>
              </a:lnTo>
              <a:lnTo>
                <a:pt x="661997" y="214697"/>
              </a:lnTo>
              <a:lnTo>
                <a:pt x="661997" y="31505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C999FA-3499-46D7-B0F8-2F5B1F7E7304}">
      <dsp:nvSpPr>
        <dsp:cNvPr id="0" name=""/>
        <dsp:cNvSpPr/>
      </dsp:nvSpPr>
      <dsp:spPr>
        <a:xfrm>
          <a:off x="2091002" y="1690921"/>
          <a:ext cx="661997" cy="315050"/>
        </a:xfrm>
        <a:custGeom>
          <a:avLst/>
          <a:gdLst/>
          <a:ahLst/>
          <a:cxnLst/>
          <a:rect l="0" t="0" r="0" b="0"/>
          <a:pathLst>
            <a:path>
              <a:moveTo>
                <a:pt x="661997" y="0"/>
              </a:moveTo>
              <a:lnTo>
                <a:pt x="661997" y="214697"/>
              </a:lnTo>
              <a:lnTo>
                <a:pt x="0" y="214697"/>
              </a:lnTo>
              <a:lnTo>
                <a:pt x="0" y="31505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E1F67E-4171-4627-B88F-E6ED5901C55B}">
      <dsp:nvSpPr>
        <dsp:cNvPr id="0" name=""/>
        <dsp:cNvSpPr/>
      </dsp:nvSpPr>
      <dsp:spPr>
        <a:xfrm>
          <a:off x="2752999" y="687995"/>
          <a:ext cx="661997" cy="315050"/>
        </a:xfrm>
        <a:custGeom>
          <a:avLst/>
          <a:gdLst/>
          <a:ahLst/>
          <a:cxnLst/>
          <a:rect l="0" t="0" r="0" b="0"/>
          <a:pathLst>
            <a:path>
              <a:moveTo>
                <a:pt x="661997" y="0"/>
              </a:moveTo>
              <a:lnTo>
                <a:pt x="661997" y="214697"/>
              </a:lnTo>
              <a:lnTo>
                <a:pt x="0" y="214697"/>
              </a:lnTo>
              <a:lnTo>
                <a:pt x="0" y="31505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D63586-42E6-4681-A4C7-91CBDAC38B17}">
      <dsp:nvSpPr>
        <dsp:cNvPr id="0" name=""/>
        <dsp:cNvSpPr/>
      </dsp:nvSpPr>
      <dsp:spPr>
        <a:xfrm>
          <a:off x="2873362" y="119"/>
          <a:ext cx="1083268" cy="687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1498A5-87E7-4F81-BB22-85B7EBF9D641}">
      <dsp:nvSpPr>
        <dsp:cNvPr id="0" name=""/>
        <dsp:cNvSpPr/>
      </dsp:nvSpPr>
      <dsp:spPr>
        <a:xfrm>
          <a:off x="2993726" y="114464"/>
          <a:ext cx="1083268" cy="6878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/>
            <a:t>Сказуемое</a:t>
          </a:r>
        </a:p>
      </dsp:txBody>
      <dsp:txXfrm>
        <a:off x="3013873" y="134611"/>
        <a:ext cx="1042974" cy="647581"/>
      </dsp:txXfrm>
    </dsp:sp>
    <dsp:sp modelId="{2F7795D6-1D8E-432C-955E-7E724723EE28}">
      <dsp:nvSpPr>
        <dsp:cNvPr id="0" name=""/>
        <dsp:cNvSpPr/>
      </dsp:nvSpPr>
      <dsp:spPr>
        <a:xfrm>
          <a:off x="2211365" y="1003045"/>
          <a:ext cx="1083268" cy="687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664E31-7188-4CEF-B0C4-BF4C69A55D47}">
      <dsp:nvSpPr>
        <dsp:cNvPr id="0" name=""/>
        <dsp:cNvSpPr/>
      </dsp:nvSpPr>
      <dsp:spPr>
        <a:xfrm>
          <a:off x="2331728" y="1117390"/>
          <a:ext cx="1083268" cy="6878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глагольное</a:t>
          </a:r>
        </a:p>
      </dsp:txBody>
      <dsp:txXfrm>
        <a:off x="2351875" y="1137537"/>
        <a:ext cx="1042974" cy="647581"/>
      </dsp:txXfrm>
    </dsp:sp>
    <dsp:sp modelId="{E3A3DB86-D61F-4416-B507-E5D0B37A1ECC}">
      <dsp:nvSpPr>
        <dsp:cNvPr id="0" name=""/>
        <dsp:cNvSpPr/>
      </dsp:nvSpPr>
      <dsp:spPr>
        <a:xfrm>
          <a:off x="1549368" y="2005971"/>
          <a:ext cx="1083268" cy="687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5C778B-278A-4539-B12C-084CE09A92AA}">
      <dsp:nvSpPr>
        <dsp:cNvPr id="0" name=""/>
        <dsp:cNvSpPr/>
      </dsp:nvSpPr>
      <dsp:spPr>
        <a:xfrm>
          <a:off x="1669731" y="2120316"/>
          <a:ext cx="1083268" cy="6878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простое</a:t>
          </a:r>
        </a:p>
      </dsp:txBody>
      <dsp:txXfrm>
        <a:off x="1689878" y="2140463"/>
        <a:ext cx="1042974" cy="647581"/>
      </dsp:txXfrm>
    </dsp:sp>
    <dsp:sp modelId="{2AF0C427-BCDE-405A-BB19-C7DBC88578BE}">
      <dsp:nvSpPr>
        <dsp:cNvPr id="0" name=""/>
        <dsp:cNvSpPr/>
      </dsp:nvSpPr>
      <dsp:spPr>
        <a:xfrm>
          <a:off x="2873362" y="2005971"/>
          <a:ext cx="1083268" cy="687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D18FC5-AD98-4083-97D6-D71B8F5F1858}">
      <dsp:nvSpPr>
        <dsp:cNvPr id="0" name=""/>
        <dsp:cNvSpPr/>
      </dsp:nvSpPr>
      <dsp:spPr>
        <a:xfrm>
          <a:off x="2993726" y="2120316"/>
          <a:ext cx="1083268" cy="6878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составное</a:t>
          </a:r>
        </a:p>
      </dsp:txBody>
      <dsp:txXfrm>
        <a:off x="3013873" y="2140463"/>
        <a:ext cx="1042974" cy="647581"/>
      </dsp:txXfrm>
    </dsp:sp>
    <dsp:sp modelId="{FCBA4EF9-E436-4212-BE7E-3757FE0765F1}">
      <dsp:nvSpPr>
        <dsp:cNvPr id="0" name=""/>
        <dsp:cNvSpPr/>
      </dsp:nvSpPr>
      <dsp:spPr>
        <a:xfrm>
          <a:off x="3535360" y="1003045"/>
          <a:ext cx="1083268" cy="687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1158A0-F586-4D24-85EF-5006EB9F7677}">
      <dsp:nvSpPr>
        <dsp:cNvPr id="0" name=""/>
        <dsp:cNvSpPr/>
      </dsp:nvSpPr>
      <dsp:spPr>
        <a:xfrm>
          <a:off x="3655723" y="1117390"/>
          <a:ext cx="1083268" cy="6878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именное составное</a:t>
          </a:r>
        </a:p>
      </dsp:txBody>
      <dsp:txXfrm>
        <a:off x="3675870" y="1137537"/>
        <a:ext cx="1042974" cy="6475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625E1E7-39CA-4591-958B-72701E008292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5161AB3-0DE0-40F1-BF99-E4126D17B567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5E1E7-39CA-4591-958B-72701E008292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1AB3-0DE0-40F1-BF99-E4126D17B56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625E1E7-39CA-4591-958B-72701E008292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D5161AB3-0DE0-40F1-BF99-E4126D17B56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5E1E7-39CA-4591-958B-72701E008292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1AB3-0DE0-40F1-BF99-E4126D17B56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5E1E7-39CA-4591-958B-72701E008292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1AB3-0DE0-40F1-BF99-E4126D17B56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5E1E7-39CA-4591-958B-72701E008292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1AB3-0DE0-40F1-BF99-E4126D17B567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5E1E7-39CA-4591-958B-72701E008292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1AB3-0DE0-40F1-BF99-E4126D17B567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5E1E7-39CA-4591-958B-72701E008292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1AB3-0DE0-40F1-BF99-E4126D17B56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5E1E7-39CA-4591-958B-72701E008292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1AB3-0DE0-40F1-BF99-E4126D17B56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5E1E7-39CA-4591-958B-72701E008292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1AB3-0DE0-40F1-BF99-E4126D17B5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5E1E7-39CA-4591-958B-72701E008292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1AB3-0DE0-40F1-BF99-E4126D17B56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625E1E7-39CA-4591-958B-72701E008292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5161AB3-0DE0-40F1-BF99-E4126D17B567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5852" y="3714752"/>
            <a:ext cx="68580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Готовимся к ОГЭ по русскому языку </a:t>
            </a:r>
            <a:br>
              <a:rPr lang="ru-RU" b="1" dirty="0"/>
            </a:br>
            <a:r>
              <a:rPr lang="ru-RU" b="1" dirty="0"/>
              <a:t>в новом формате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8662" y="1142984"/>
            <a:ext cx="7097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latin typeface="+mj-lt"/>
              </a:rPr>
              <a:t>Нарушевич</a:t>
            </a:r>
            <a:r>
              <a:rPr lang="ru-RU" b="1" dirty="0">
                <a:latin typeface="+mj-lt"/>
              </a:rPr>
              <a:t> Андрей Георгиевич </a:t>
            </a:r>
            <a:r>
              <a:rPr lang="ru-RU" dirty="0">
                <a:latin typeface="+mj-lt"/>
              </a:rPr>
              <a:t>– заведующий кафедрой</a:t>
            </a:r>
          </a:p>
          <a:p>
            <a:pPr algn="ctr"/>
            <a:r>
              <a:rPr lang="ru-RU" dirty="0">
                <a:latin typeface="+mj-lt"/>
              </a:rPr>
              <a:t> русского языка и литературы ТИ имени А.П. Чехова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изменения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В 2020 г. изменено количество заданий в экзаменационной работе с 15 до 9, изменён первичный балл за выполнение работы с 39 до 33.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В версии КИМ 2020 г. текст для сжатого изложения (часть 1) по содержанию не связан с частями 2 и 3 работы. При этом изменилась жанровая специфика текста для изложения (путевые заметки, записки, очерк, рецензия, дневник и т.д.).</a:t>
            </a:r>
          </a:p>
        </p:txBody>
      </p:sp>
    </p:spTree>
    <p:extLst>
      <p:ext uri="{BB962C8B-B14F-4D97-AF65-F5344CB8AC3E}">
        <p14:creationId xmlns:p14="http://schemas.microsoft.com/office/powerpoint/2010/main" val="461224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изменения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/>
              <a:t>Во второй части работы  7 заданий.</a:t>
            </a:r>
          </a:p>
          <a:p>
            <a:pPr algn="just"/>
            <a:r>
              <a:rPr lang="ru-RU" dirty="0"/>
              <a:t>Задания 2–5 проверяют умение выполнять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/>
              <a:t>орфографический,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/>
              <a:t>пунктуационный,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/>
              <a:t>грамматический анализ. </a:t>
            </a:r>
          </a:p>
          <a:p>
            <a:pPr algn="just"/>
            <a:r>
              <a:rPr lang="ru-RU" dirty="0"/>
              <a:t>Задания 6–8 нацелены на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/>
              <a:t>анализ текста, определение глубины и точности понимания содержания текста;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/>
              <a:t>выявление лексических средств текста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/>
              <a:t>опознавание изученных средств выразительности речи.</a:t>
            </a:r>
          </a:p>
        </p:txBody>
      </p:sp>
    </p:spTree>
    <p:extLst>
      <p:ext uri="{BB962C8B-B14F-4D97-AF65-F5344CB8AC3E}">
        <p14:creationId xmlns:p14="http://schemas.microsoft.com/office/powerpoint/2010/main" val="1307843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FB8D2-ECF1-43CA-BDFA-3CC031D17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Спецификация ОГЭ-2020. Задание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5BFE4C-A62B-460B-B8FE-A07D8162A97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Опознавание основных единиц синтаксиса;</a:t>
            </a:r>
          </a:p>
          <a:p>
            <a:r>
              <a:rPr lang="ru-RU" dirty="0"/>
              <a:t>проведение синтаксического анализа предложения,</a:t>
            </a:r>
          </a:p>
          <a:p>
            <a:r>
              <a:rPr lang="ru-RU" dirty="0"/>
              <a:t>определение синтаксической роли самостоятельных частей речи в предложении;</a:t>
            </a:r>
          </a:p>
          <a:p>
            <a:r>
              <a:rPr lang="ru-RU" dirty="0"/>
              <a:t>определение вида предложения по цели высказывания и эмоциональной окраске;</a:t>
            </a:r>
          </a:p>
          <a:p>
            <a:r>
              <a:rPr lang="ru-RU" dirty="0"/>
              <a:t>распознавание второстепенных членов предложения, однородных членов предложения, обособленных членов предложения, обращений, вводных и вставных конструкций;</a:t>
            </a:r>
          </a:p>
          <a:p>
            <a:r>
              <a:rPr lang="ru-RU" dirty="0"/>
              <a:t>распознавание распространённых и нераспространённых предложений, предложений осложнённой и неосложнённой структуры, полных и неполных;</a:t>
            </a:r>
          </a:p>
          <a:p>
            <a:r>
              <a:rPr lang="ru-RU" dirty="0"/>
              <a:t>определение грамматической основы предложения;</a:t>
            </a:r>
          </a:p>
          <a:p>
            <a:r>
              <a:rPr lang="ru-RU" dirty="0"/>
              <a:t>опознавание типов сложного предложения, сложных предложений с различными видами связи; </a:t>
            </a:r>
          </a:p>
          <a:p>
            <a:r>
              <a:rPr lang="ru-RU" dirty="0"/>
              <a:t>выделение средств синтаксической связи между частями сложного предложения.</a:t>
            </a:r>
          </a:p>
        </p:txBody>
      </p:sp>
    </p:spTree>
    <p:extLst>
      <p:ext uri="{BB962C8B-B14F-4D97-AF65-F5344CB8AC3E}">
        <p14:creationId xmlns:p14="http://schemas.microsoft.com/office/powerpoint/2010/main" val="3566804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07694E-2AF7-4294-B1BE-7C503058C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/>
              <a:t>Демовариант</a:t>
            </a:r>
            <a:r>
              <a:rPr lang="ru-RU" b="1" dirty="0"/>
              <a:t> ОГЭ-2020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2D550BB-232D-4A26-8595-F05ECF61008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51291" t="29463" r="14126" b="30701"/>
          <a:stretch/>
        </p:blipFill>
        <p:spPr>
          <a:xfrm>
            <a:off x="848938" y="1484784"/>
            <a:ext cx="7446123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3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6ED9C7-75C4-406C-879E-6045940D4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Подлежащее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8CDF60-A620-4A43-A51C-5AE2AB729AB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Подлежащее</a:t>
            </a:r>
            <a:r>
              <a:rPr lang="ru-RU" dirty="0"/>
              <a:t> – главный член предложения, который обозначает предмет речи и отвечает на вопросы именительного падежа </a:t>
            </a:r>
            <a:r>
              <a:rPr lang="ru-RU" i="1" dirty="0"/>
              <a:t>кто?</a:t>
            </a:r>
            <a:r>
              <a:rPr lang="ru-RU" dirty="0"/>
              <a:t> или </a:t>
            </a:r>
            <a:r>
              <a:rPr lang="ru-RU" i="1" dirty="0"/>
              <a:t>что?</a:t>
            </a:r>
          </a:p>
          <a:p>
            <a:pPr marL="0" indent="0" algn="just">
              <a:buNone/>
            </a:pPr>
            <a:endParaRPr lang="ru-RU" b="1" dirty="0"/>
          </a:p>
          <a:p>
            <a:pPr marL="0" indent="0" algn="just">
              <a:buNone/>
            </a:pPr>
            <a:r>
              <a:rPr lang="ru-RU" b="1" dirty="0"/>
              <a:t>Подлежащее  - одно слово:</a:t>
            </a:r>
          </a:p>
          <a:p>
            <a:pPr marL="0" indent="0" algn="just">
              <a:buNone/>
            </a:pPr>
            <a:r>
              <a:rPr lang="ru-RU" i="1" u="sng" dirty="0"/>
              <a:t>Дождь</a:t>
            </a:r>
            <a:r>
              <a:rPr lang="ru-RU" i="1" dirty="0"/>
              <a:t> закончился.</a:t>
            </a:r>
          </a:p>
          <a:p>
            <a:pPr marL="0" indent="0" algn="just">
              <a:buNone/>
            </a:pPr>
            <a:r>
              <a:rPr lang="ru-RU" i="1" u="sng" dirty="0"/>
              <a:t>Я</a:t>
            </a:r>
            <a:r>
              <a:rPr lang="ru-RU" i="1" dirty="0"/>
              <a:t> люблю осень.</a:t>
            </a:r>
          </a:p>
          <a:p>
            <a:pPr marL="0" indent="0" algn="just">
              <a:buNone/>
            </a:pPr>
            <a:r>
              <a:rPr lang="ru-RU" i="1" u="sng" dirty="0"/>
              <a:t>Бородатый</a:t>
            </a:r>
            <a:r>
              <a:rPr lang="ru-RU" i="1" dirty="0"/>
              <a:t> оглянулся.</a:t>
            </a:r>
          </a:p>
          <a:p>
            <a:pPr marL="0" indent="0" algn="just">
              <a:buNone/>
            </a:pPr>
            <a:r>
              <a:rPr lang="ru-RU" i="1" u="sng" dirty="0"/>
              <a:t>Трое</a:t>
            </a:r>
            <a:r>
              <a:rPr lang="ru-RU" i="1" dirty="0"/>
              <a:t> подошли к нам.</a:t>
            </a:r>
          </a:p>
          <a:p>
            <a:pPr marL="0" indent="0" algn="just">
              <a:buNone/>
            </a:pPr>
            <a:r>
              <a:rPr lang="ru-RU" i="1" u="sng" dirty="0"/>
              <a:t>Учиться</a:t>
            </a:r>
            <a:r>
              <a:rPr lang="ru-RU" i="1" dirty="0"/>
              <a:t> – дело нужное.</a:t>
            </a:r>
          </a:p>
          <a:p>
            <a:pPr marL="0" indent="0" algn="just">
              <a:buNone/>
            </a:pPr>
            <a:r>
              <a:rPr lang="ru-RU" i="1" u="sng" dirty="0"/>
              <a:t>Сидящий</a:t>
            </a:r>
            <a:r>
              <a:rPr lang="ru-RU" i="1" dirty="0"/>
              <a:t> поднял голову.</a:t>
            </a:r>
          </a:p>
          <a:p>
            <a:pPr marL="0" indent="0" algn="just">
              <a:buNone/>
            </a:pPr>
            <a:r>
              <a:rPr lang="ru-RU" i="1" dirty="0"/>
              <a:t>Твои </a:t>
            </a:r>
            <a:r>
              <a:rPr lang="ru-RU" i="1" u="sng" dirty="0"/>
              <a:t>завтра</a:t>
            </a:r>
            <a:r>
              <a:rPr lang="ru-RU" i="1" dirty="0"/>
              <a:t> мне надоели.</a:t>
            </a:r>
          </a:p>
          <a:p>
            <a:pPr marL="0" indent="0" algn="just">
              <a:buNone/>
            </a:pPr>
            <a:r>
              <a:rPr lang="ru-RU" i="1" dirty="0"/>
              <a:t>По лесу разносилось </a:t>
            </a:r>
            <a:r>
              <a:rPr lang="ru-RU" i="1" u="sng" dirty="0"/>
              <a:t>«ау»</a:t>
            </a:r>
            <a:r>
              <a:rPr lang="ru-RU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2687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6ED9C7-75C4-406C-879E-6045940D4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Подлежащее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8CDF60-A620-4A43-A51C-5AE2AB729AB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Подлежащее  - словосочетание: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b="1" dirty="0"/>
              <a:t>Имя в </a:t>
            </a:r>
            <a:r>
              <a:rPr lang="ru-RU" b="1" dirty="0" err="1"/>
              <a:t>И.п</a:t>
            </a:r>
            <a:r>
              <a:rPr lang="ru-RU" b="1" dirty="0"/>
              <a:t>. + имя в </a:t>
            </a:r>
            <a:r>
              <a:rPr lang="ru-RU" b="1" dirty="0" err="1"/>
              <a:t>Р.п</a:t>
            </a:r>
            <a:r>
              <a:rPr lang="ru-RU" b="1" dirty="0"/>
              <a:t>.: </a:t>
            </a:r>
            <a:r>
              <a:rPr lang="ru-RU" dirty="0"/>
              <a:t>Прошло </a:t>
            </a:r>
            <a:r>
              <a:rPr lang="ru-RU" u="sng" dirty="0"/>
              <a:t>три года</a:t>
            </a:r>
            <a:r>
              <a:rPr lang="ru-RU" dirty="0"/>
              <a:t>. </a:t>
            </a:r>
            <a:r>
              <a:rPr lang="ru-RU" u="sng" dirty="0"/>
              <a:t>Куча вещей</a:t>
            </a:r>
            <a:r>
              <a:rPr lang="ru-RU" dirty="0"/>
              <a:t> скопилась в углу. У меня </a:t>
            </a:r>
            <a:r>
              <a:rPr lang="ru-RU" u="sng" dirty="0"/>
              <a:t>много работы</a:t>
            </a:r>
            <a:r>
              <a:rPr lang="ru-RU" dirty="0"/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b="1" dirty="0"/>
              <a:t>Сочетания со знач. приблизит. количества: </a:t>
            </a:r>
            <a:r>
              <a:rPr lang="ru-RU" u="sng" dirty="0"/>
              <a:t>Около тысячи человек </a:t>
            </a:r>
            <a:r>
              <a:rPr lang="ru-RU" dirty="0"/>
              <a:t>помещается в этом зале. </a:t>
            </a:r>
            <a:r>
              <a:rPr lang="ru-RU" u="sng" dirty="0"/>
              <a:t>От пяти до десяти процентов учащихся</a:t>
            </a:r>
            <a:r>
              <a:rPr lang="ru-RU" dirty="0"/>
              <a:t> получают отличные оценки.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b="1" dirty="0"/>
              <a:t>Имя в </a:t>
            </a:r>
            <a:r>
              <a:rPr lang="ru-RU" b="1" dirty="0" err="1"/>
              <a:t>И.п</a:t>
            </a:r>
            <a:r>
              <a:rPr lang="ru-RU" b="1" dirty="0"/>
              <a:t>. + </a:t>
            </a:r>
            <a:r>
              <a:rPr lang="ru-RU" b="1" i="1" dirty="0"/>
              <a:t>из</a:t>
            </a:r>
            <a:r>
              <a:rPr lang="ru-RU" b="1" dirty="0"/>
              <a:t> + имя в Т.п.: </a:t>
            </a:r>
            <a:r>
              <a:rPr lang="ru-RU" u="sng" dirty="0"/>
              <a:t>Любой из них</a:t>
            </a:r>
            <a:r>
              <a:rPr lang="ru-RU" dirty="0"/>
              <a:t> мог это сделать. </a:t>
            </a:r>
            <a:r>
              <a:rPr lang="ru-RU" u="sng" dirty="0"/>
              <a:t>Трое из выпускников</a:t>
            </a:r>
            <a:r>
              <a:rPr lang="ru-RU" dirty="0"/>
              <a:t> получили медали. </a:t>
            </a:r>
            <a:r>
              <a:rPr lang="ru-RU" u="sng" dirty="0"/>
              <a:t>Самый умный из учеников</a:t>
            </a:r>
            <a:r>
              <a:rPr lang="ru-RU" dirty="0"/>
              <a:t> не смог решить задачу.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b="1" dirty="0" err="1"/>
              <a:t>Неопред</a:t>
            </a:r>
            <a:r>
              <a:rPr lang="ru-RU" b="1" dirty="0"/>
              <a:t>. мест + согласуемое имя: </a:t>
            </a:r>
            <a:r>
              <a:rPr lang="ru-RU" u="sng" dirty="0"/>
              <a:t>Что-то знакомое</a:t>
            </a:r>
            <a:r>
              <a:rPr lang="ru-RU" dirty="0"/>
              <a:t> послышалось в его голосе.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b="1" dirty="0"/>
              <a:t>Сущ. </a:t>
            </a:r>
            <a:r>
              <a:rPr lang="ru-RU" b="1" i="1" dirty="0"/>
              <a:t>начало, конец,  середина</a:t>
            </a:r>
            <a:r>
              <a:rPr lang="ru-RU" b="1" dirty="0"/>
              <a:t> + имя в </a:t>
            </a:r>
            <a:r>
              <a:rPr lang="ru-RU" b="1" dirty="0" err="1"/>
              <a:t>Р.п</a:t>
            </a:r>
            <a:r>
              <a:rPr lang="ru-RU" b="1" dirty="0"/>
              <a:t>.:</a:t>
            </a:r>
            <a:r>
              <a:rPr lang="ru-RU" dirty="0"/>
              <a:t> Стоял </a:t>
            </a:r>
            <a:r>
              <a:rPr lang="ru-RU" u="sng" dirty="0"/>
              <a:t>конец декабря</a:t>
            </a:r>
            <a:r>
              <a:rPr lang="ru-RU" dirty="0"/>
              <a:t>. </a:t>
            </a:r>
            <a:r>
              <a:rPr lang="ru-RU" u="sng" dirty="0"/>
              <a:t>Начало мая</a:t>
            </a:r>
            <a:r>
              <a:rPr lang="ru-RU" dirty="0"/>
              <a:t> выдалось холодным.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b="1" dirty="0"/>
              <a:t>Инфинитив + имя: </a:t>
            </a:r>
            <a:r>
              <a:rPr lang="ru-RU" u="sng" dirty="0"/>
              <a:t>Быть грамотным</a:t>
            </a:r>
            <a:r>
              <a:rPr lang="ru-RU" dirty="0"/>
              <a:t> престижно. </a:t>
            </a:r>
            <a:r>
              <a:rPr lang="ru-RU" u="sng" dirty="0"/>
              <a:t>Хотеть стать грамотным</a:t>
            </a:r>
            <a:r>
              <a:rPr lang="ru-RU" dirty="0"/>
              <a:t> естественно.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b="1" dirty="0"/>
              <a:t>Фразеологизм: </a:t>
            </a:r>
            <a:r>
              <a:rPr lang="ru-RU" u="sng" dirty="0"/>
              <a:t>Впадать в истерику</a:t>
            </a:r>
            <a:r>
              <a:rPr lang="ru-RU" dirty="0"/>
              <a:t> было её любимым занятием.</a:t>
            </a:r>
          </a:p>
          <a:p>
            <a:pPr marL="0" indent="0" algn="just">
              <a:buNone/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653912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D6CC30-828F-4E3E-BE78-27062B6D6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/>
          <a:lstStyle/>
          <a:p>
            <a:pPr algn="ctr"/>
            <a:r>
              <a:rPr lang="ru-RU" b="1" dirty="0"/>
              <a:t>Сказуемое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639F0C-1839-4028-9786-AEF179C683C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1" dirty="0"/>
              <a:t>     Сказуемое</a:t>
            </a:r>
            <a:r>
              <a:rPr lang="ru-RU" dirty="0"/>
              <a:t> – главный член предложения, который обозначает то, что говорится о предмете речи, и отвечает на вопросы </a:t>
            </a:r>
            <a:r>
              <a:rPr lang="ru-RU" i="1" dirty="0"/>
              <a:t>что делает предмет? какой он? кто он такой? что такое предмет? каков он?</a:t>
            </a:r>
            <a:r>
              <a:rPr lang="ru-RU" dirty="0"/>
              <a:t>                Сказуемое отвечает на общий вопрос: </a:t>
            </a:r>
            <a:r>
              <a:rPr lang="ru-RU" i="1" dirty="0"/>
              <a:t>Что говорится о предмете речи?</a:t>
            </a:r>
          </a:p>
          <a:p>
            <a:pPr marL="0" indent="0">
              <a:buNone/>
            </a:pPr>
            <a:endParaRPr lang="ru-RU" i="1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72B15B6-4346-428D-8A99-9F15E10F97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6437980"/>
              </p:ext>
            </p:extLst>
          </p:nvPr>
        </p:nvGraphicFramePr>
        <p:xfrm>
          <a:off x="1331640" y="3789040"/>
          <a:ext cx="6288360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2333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53828B-708D-44DD-B420-DDB59970A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Грамматическая основа предложения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4B862FC-CC71-4687-8F02-1E3424DD4D68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35114" y="1556792"/>
            <a:ext cx="6073771" cy="4937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1060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CA1F19-4FEF-4A26-9A46-76B9DC87B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Типичная ошибка!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5D48BB-DB7B-439C-A053-9EA21237CB2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 </a:t>
            </a:r>
            <a:r>
              <a:rPr lang="ru-RU" u="sng" dirty="0"/>
              <a:t>Не являются </a:t>
            </a:r>
            <a:r>
              <a:rPr lang="ru-RU" dirty="0"/>
              <a:t>составными глагольными сказуемыми: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1) сказуемые, выраженные составной формой будущего времени глагола: </a:t>
            </a:r>
            <a:r>
              <a:rPr lang="ru-RU" i="1" dirty="0"/>
              <a:t>Он </a:t>
            </a:r>
            <a:r>
              <a:rPr lang="ru-RU" i="1" u="dbl" dirty="0"/>
              <a:t>будет играть</a:t>
            </a:r>
            <a:r>
              <a:rPr lang="ru-RU" b="1" i="1" dirty="0"/>
              <a:t>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2) сочетание сказуемого с инфинитивом в функции дополнения: </a:t>
            </a:r>
            <a:r>
              <a:rPr lang="ru-RU" i="1" dirty="0"/>
              <a:t>Друзья </a:t>
            </a:r>
            <a:r>
              <a:rPr lang="ru-RU" i="1" u="dbl" dirty="0"/>
              <a:t>просили</a:t>
            </a:r>
            <a:r>
              <a:rPr lang="ru-RU" i="1" dirty="0"/>
              <a:t> её </a:t>
            </a:r>
            <a:r>
              <a:rPr lang="ru-RU" i="1" u="dash" dirty="0"/>
              <a:t>спеть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3) сочетание сказуемого с инфинитивом в функции обстоятельства цели: </a:t>
            </a:r>
            <a:r>
              <a:rPr lang="ru-RU" i="1" dirty="0"/>
              <a:t>Он </a:t>
            </a:r>
            <a:r>
              <a:rPr lang="ru-RU" i="1" u="dbl" dirty="0"/>
              <a:t>вышел</a:t>
            </a:r>
            <a:r>
              <a:rPr lang="ru-RU" i="1" dirty="0"/>
              <a:t> на улицу </a:t>
            </a:r>
            <a:r>
              <a:rPr lang="ru-RU" i="1" u="dotDash" dirty="0"/>
              <a:t>погулять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1886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7140AB-6CAF-4631-A149-C855759C9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Форма представления задания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BA1A82E-069C-45D3-BDFC-BBBFE9582B7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25500" t="19521" r="21125" b="21369"/>
          <a:stretch/>
        </p:blipFill>
        <p:spPr>
          <a:xfrm>
            <a:off x="689766" y="1340768"/>
            <a:ext cx="7764468" cy="483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456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06EA2-93E7-4709-A07C-F84463E36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B59B868-B872-451B-BC2F-7D0BC6EDF8F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11502" t="21077" r="52624" b="32257"/>
          <a:stretch/>
        </p:blipFill>
        <p:spPr>
          <a:xfrm>
            <a:off x="539552" y="647700"/>
            <a:ext cx="7282407" cy="532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151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Является ли данное утверждение верным?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dirty="0"/>
              <a:t> Андрей был самым способным учеником.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 Предложение простое двусоставное распространённое.</a:t>
            </a:r>
          </a:p>
        </p:txBody>
      </p:sp>
    </p:spTree>
    <p:extLst>
      <p:ext uri="{BB962C8B-B14F-4D97-AF65-F5344CB8AC3E}">
        <p14:creationId xmlns:p14="http://schemas.microsoft.com/office/powerpoint/2010/main" val="771127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00B050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Данное утверждение  неверное.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dirty="0"/>
              <a:t> </a:t>
            </a:r>
            <a:endParaRPr lang="ru-RU" sz="3200" dirty="0"/>
          </a:p>
          <a:p>
            <a:pPr marL="0" indent="0" algn="ctr">
              <a:buNone/>
            </a:pPr>
            <a:r>
              <a:rPr lang="ru-RU" sz="3200" i="1" u="sng" dirty="0"/>
              <a:t>Андрей</a:t>
            </a:r>
            <a:r>
              <a:rPr lang="ru-RU" sz="3200" i="1" dirty="0"/>
              <a:t> </a:t>
            </a:r>
            <a:r>
              <a:rPr lang="ru-RU" sz="3200" i="1" u="dbl" dirty="0"/>
              <a:t>был самым способным учеником</a:t>
            </a:r>
            <a:r>
              <a:rPr lang="ru-RU" sz="3200" i="1" dirty="0"/>
              <a:t>.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ctr">
              <a:buNone/>
            </a:pPr>
            <a:r>
              <a:rPr lang="ru-RU" sz="2000" dirty="0"/>
              <a:t>Предложение простое двусоставное </a:t>
            </a:r>
            <a:r>
              <a:rPr lang="ru-RU" sz="2000" dirty="0">
                <a:highlight>
                  <a:srgbClr val="FFFF00"/>
                </a:highlight>
              </a:rPr>
              <a:t>нераспространённое. </a:t>
            </a:r>
          </a:p>
          <a:p>
            <a:pPr marL="0" indent="0" algn="just">
              <a:buNone/>
            </a:pPr>
            <a:r>
              <a:rPr lang="ru-RU" sz="3200" dirty="0"/>
              <a:t>Ср.: </a:t>
            </a:r>
            <a:r>
              <a:rPr lang="ru-RU" sz="3200" i="1" u="sng" dirty="0"/>
              <a:t>Наталья Аркадьевна </a:t>
            </a:r>
            <a:r>
              <a:rPr lang="ru-RU" sz="3200" i="1" dirty="0"/>
              <a:t>– </a:t>
            </a:r>
            <a:r>
              <a:rPr lang="ru-RU" sz="3200" i="1" u="dbl" dirty="0"/>
              <a:t>женщина добрая</a:t>
            </a:r>
            <a:r>
              <a:rPr lang="ru-RU" sz="3200" i="1" dirty="0"/>
              <a:t>.</a:t>
            </a:r>
          </a:p>
          <a:p>
            <a:pPr marL="0" indent="0" algn="just">
              <a:buNone/>
            </a:pPr>
            <a:r>
              <a:rPr lang="ru-RU" sz="3200" i="1" u="sng" dirty="0"/>
              <a:t>Он</a:t>
            </a:r>
            <a:r>
              <a:rPr lang="ru-RU" sz="3200" i="1" dirty="0"/>
              <a:t> </a:t>
            </a:r>
            <a:r>
              <a:rPr lang="ru-RU" sz="3200" i="1" u="dbl" dirty="0"/>
              <a:t>мужчина крепкий</a:t>
            </a:r>
            <a:r>
              <a:rPr lang="ru-RU" sz="3200" b="1" i="1" dirty="0"/>
              <a:t>.</a:t>
            </a:r>
          </a:p>
          <a:p>
            <a:pPr marL="0" indent="0" algn="just">
              <a:buNone/>
            </a:pPr>
            <a:r>
              <a:rPr lang="ru-RU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2118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Является ли данное утверждение верным?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dirty="0"/>
              <a:t>  Суворов – величайший </a:t>
            </a:r>
          </a:p>
          <a:p>
            <a:pPr marL="0" indent="0" algn="ctr">
              <a:buNone/>
            </a:pPr>
            <a:r>
              <a:rPr lang="ru-RU" sz="4400" i="1" dirty="0"/>
              <a:t>из полководцев.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Сказуемое:  величайший из полководцев.</a:t>
            </a:r>
          </a:p>
        </p:txBody>
      </p:sp>
    </p:spTree>
    <p:extLst>
      <p:ext uri="{BB962C8B-B14F-4D97-AF65-F5344CB8AC3E}">
        <p14:creationId xmlns:p14="http://schemas.microsoft.com/office/powerpoint/2010/main" val="3624221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00B050"/>
                </a:solidFill>
              </a:rPr>
              <a:t> Данное утверждение  верное.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dirty="0"/>
              <a:t> </a:t>
            </a:r>
            <a:endParaRPr lang="ru-RU" sz="3200" dirty="0"/>
          </a:p>
          <a:p>
            <a:pPr marL="0" indent="0" algn="ctr">
              <a:buNone/>
            </a:pPr>
            <a:r>
              <a:rPr lang="ru-RU" sz="4400" i="1" dirty="0"/>
              <a:t>Суворов – </a:t>
            </a:r>
            <a:r>
              <a:rPr lang="ru-RU" sz="4400" i="1" u="dbl" dirty="0"/>
              <a:t>величайший </a:t>
            </a:r>
          </a:p>
          <a:p>
            <a:pPr marL="0" indent="0" algn="ctr">
              <a:buNone/>
            </a:pPr>
            <a:r>
              <a:rPr lang="ru-RU" sz="4400" i="1" u="dbl" dirty="0"/>
              <a:t>из полководцев</a:t>
            </a:r>
            <a:r>
              <a:rPr lang="ru-RU" sz="4400" i="1" dirty="0"/>
              <a:t>.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Сказуемое:  величайший из полководцев.</a:t>
            </a:r>
          </a:p>
          <a:p>
            <a:pPr marL="0" indent="0" algn="just">
              <a:buNone/>
            </a:pPr>
            <a:endParaRPr lang="ru-RU" sz="3200" b="1" i="1" dirty="0"/>
          </a:p>
          <a:p>
            <a:pPr marL="0" indent="0" algn="just">
              <a:buNone/>
            </a:pPr>
            <a:r>
              <a:rPr lang="ru-RU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5927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Является ли данное утверждение верным?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dirty="0"/>
              <a:t>  </a:t>
            </a:r>
          </a:p>
          <a:p>
            <a:pPr marL="0" indent="0" algn="ctr">
              <a:buNone/>
            </a:pPr>
            <a:r>
              <a:rPr lang="ru-RU" sz="4400" i="1" dirty="0"/>
              <a:t> Наша задача – учиться.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Подлежащее – </a:t>
            </a:r>
            <a:r>
              <a:rPr lang="ru-RU" sz="3200" i="1" dirty="0"/>
              <a:t>задача</a:t>
            </a:r>
            <a:r>
              <a:rPr lang="ru-RU" sz="3200" dirty="0"/>
              <a:t>; сказуемое -   </a:t>
            </a:r>
            <a:r>
              <a:rPr lang="ru-RU" sz="3200" i="1" dirty="0"/>
              <a:t>учиться</a:t>
            </a:r>
            <a:r>
              <a:rPr lang="ru-RU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8674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00B050"/>
                </a:solidFill>
              </a:rPr>
              <a:t> Данное утверждение  верное.</a:t>
            </a:r>
          </a:p>
          <a:p>
            <a:pPr marL="0" indent="0" algn="ctr">
              <a:buNone/>
            </a:pPr>
            <a:r>
              <a:rPr lang="ru-RU" sz="4400" i="1" dirty="0"/>
              <a:t> </a:t>
            </a:r>
            <a:endParaRPr lang="ru-RU" sz="3200" dirty="0"/>
          </a:p>
          <a:p>
            <a:pPr marL="0" indent="0" algn="ctr">
              <a:buNone/>
            </a:pPr>
            <a:r>
              <a:rPr lang="ru-RU" sz="3900" i="1" dirty="0"/>
              <a:t>Наша</a:t>
            </a:r>
            <a:r>
              <a:rPr lang="ru-RU" sz="3900" i="1" u="sng" dirty="0"/>
              <a:t> задача</a:t>
            </a:r>
            <a:r>
              <a:rPr lang="ru-RU" sz="3900" i="1" dirty="0"/>
              <a:t> – </a:t>
            </a:r>
            <a:r>
              <a:rPr lang="ru-RU" sz="3900" i="1" u="dbl" dirty="0"/>
              <a:t>учиться</a:t>
            </a:r>
            <a:r>
              <a:rPr lang="ru-RU" sz="3900" i="1" dirty="0"/>
              <a:t>.</a:t>
            </a:r>
          </a:p>
          <a:p>
            <a:pPr marL="0" indent="0" algn="ctr">
              <a:buNone/>
            </a:pPr>
            <a:endParaRPr lang="ru-RU" sz="3900" dirty="0"/>
          </a:p>
          <a:p>
            <a:pPr marL="0" indent="0" algn="just">
              <a:buNone/>
            </a:pPr>
            <a:r>
              <a:rPr lang="ru-RU" dirty="0"/>
              <a:t>Исходим из порядка слов: первый главный член – подлежащее второй – сказуемое:  </a:t>
            </a:r>
            <a:r>
              <a:rPr lang="ru-RU" i="1" u="sng" dirty="0"/>
              <a:t>Долг</a:t>
            </a:r>
            <a:r>
              <a:rPr lang="ru-RU" i="1" dirty="0"/>
              <a:t> мой –</a:t>
            </a:r>
            <a:r>
              <a:rPr lang="ru-RU" i="1" u="dbl" dirty="0"/>
              <a:t> повиноваться</a:t>
            </a:r>
            <a:r>
              <a:rPr lang="ru-RU" i="1" dirty="0"/>
              <a:t> приказу (</a:t>
            </a:r>
            <a:r>
              <a:rPr lang="ru-RU" i="1" dirty="0" err="1"/>
              <a:t>А.Пушкин</a:t>
            </a:r>
            <a:r>
              <a:rPr lang="ru-RU" i="1" dirty="0"/>
              <a:t>).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Но: </a:t>
            </a:r>
            <a:r>
              <a:rPr lang="ru-RU" i="1" dirty="0"/>
              <a:t>Большое </a:t>
            </a:r>
            <a:r>
              <a:rPr lang="ru-RU" i="1" dirty="0">
                <a:highlight>
                  <a:srgbClr val="FFFF00"/>
                </a:highlight>
              </a:rPr>
              <a:t>это</a:t>
            </a:r>
            <a:r>
              <a:rPr lang="ru-RU" i="1" dirty="0"/>
              <a:t> </a:t>
            </a:r>
            <a:r>
              <a:rPr lang="ru-RU" i="1" u="dbl" dirty="0"/>
              <a:t>удовольствие</a:t>
            </a:r>
            <a:r>
              <a:rPr lang="ru-RU" i="1" dirty="0"/>
              <a:t> – </a:t>
            </a:r>
            <a:r>
              <a:rPr lang="ru-RU" i="1" u="sng" dirty="0"/>
              <a:t>жить</a:t>
            </a:r>
            <a:r>
              <a:rPr lang="ru-RU" i="1" dirty="0"/>
              <a:t> на земле </a:t>
            </a:r>
            <a:r>
              <a:rPr lang="ru-RU" dirty="0"/>
              <a:t>(М. Горький)</a:t>
            </a:r>
          </a:p>
          <a:p>
            <a:pPr marL="0" indent="0" algn="just">
              <a:buNone/>
            </a:pPr>
            <a:endParaRPr lang="ru-RU" sz="1900" dirty="0"/>
          </a:p>
          <a:p>
            <a:pPr marL="0" indent="0" algn="just">
              <a:buNone/>
            </a:pPr>
            <a:endParaRPr lang="ru-RU" sz="3200" b="1" i="1" dirty="0"/>
          </a:p>
          <a:p>
            <a:pPr marL="0" indent="0" algn="just">
              <a:buNone/>
            </a:pPr>
            <a:r>
              <a:rPr lang="ru-RU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9529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Является ли данное утверждение верным?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dirty="0"/>
              <a:t>    Мальчик был без ума </a:t>
            </a:r>
          </a:p>
          <a:p>
            <a:pPr marL="0" indent="0" algn="ctr">
              <a:buNone/>
            </a:pPr>
            <a:r>
              <a:rPr lang="ru-RU" sz="4400" i="1" dirty="0"/>
              <a:t>от радости.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 Предложение простое двусоставное распространенное.</a:t>
            </a:r>
          </a:p>
        </p:txBody>
      </p:sp>
    </p:spTree>
    <p:extLst>
      <p:ext uri="{BB962C8B-B14F-4D97-AF65-F5344CB8AC3E}">
        <p14:creationId xmlns:p14="http://schemas.microsoft.com/office/powerpoint/2010/main" val="1986931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00B050"/>
                </a:solidFill>
              </a:rPr>
              <a:t> Данное утверждение  верное.</a:t>
            </a:r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u="sng" dirty="0"/>
              <a:t>Мальчик</a:t>
            </a:r>
            <a:r>
              <a:rPr lang="ru-RU" sz="4400" i="1" dirty="0"/>
              <a:t> </a:t>
            </a:r>
            <a:r>
              <a:rPr lang="ru-RU" sz="4400" i="1" u="dbl" dirty="0"/>
              <a:t>был без ума</a:t>
            </a:r>
            <a:r>
              <a:rPr lang="ru-RU" sz="4400" i="1" dirty="0"/>
              <a:t> </a:t>
            </a:r>
          </a:p>
          <a:p>
            <a:pPr marL="0" indent="0" algn="ctr">
              <a:buNone/>
            </a:pPr>
            <a:r>
              <a:rPr lang="ru-RU" sz="4400" i="1" u="dotDash" dirty="0"/>
              <a:t>от радости</a:t>
            </a:r>
            <a:r>
              <a:rPr lang="ru-RU" sz="4400" i="1" dirty="0"/>
              <a:t>.</a:t>
            </a:r>
          </a:p>
          <a:p>
            <a:pPr marL="0" indent="0" algn="ctr">
              <a:buNone/>
            </a:pPr>
            <a:r>
              <a:rPr lang="ru-RU" sz="4400" i="1" dirty="0"/>
              <a:t> </a:t>
            </a:r>
          </a:p>
          <a:p>
            <a:pPr marL="0" indent="0" algn="just">
              <a:buNone/>
            </a:pPr>
            <a:r>
              <a:rPr lang="ru-RU" sz="3200" dirty="0"/>
              <a:t>Предложение простое двусоставное распространенное.</a:t>
            </a:r>
            <a:endParaRPr lang="ru-RU" sz="3200" b="1" i="1" dirty="0"/>
          </a:p>
          <a:p>
            <a:pPr marL="0" indent="0" algn="just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98736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782FD-9488-4337-B4DB-C54102361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Обособленные члены предложения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FA5F59-5E18-44DA-9960-58DE21410AE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Обособленные определения: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причастные обороты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адъективные обороты (прилагательные. с завис словами)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одиночные прилагательные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err="1"/>
              <a:t>сущ</a:t>
            </a:r>
            <a:r>
              <a:rPr lang="ru-RU" dirty="0"/>
              <a:t>-е в косвенном падеже</a:t>
            </a:r>
          </a:p>
          <a:p>
            <a:pPr marL="0" indent="0">
              <a:buNone/>
            </a:pPr>
            <a:r>
              <a:rPr lang="ru-RU" b="1" dirty="0"/>
              <a:t>Обособленные обстоятельства: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деепричастия и деепричастные обороты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err="1"/>
              <a:t>сущ</a:t>
            </a:r>
            <a:r>
              <a:rPr lang="ru-RU" dirty="0"/>
              <a:t>-е с предлогом </a:t>
            </a:r>
            <a:r>
              <a:rPr lang="ru-RU" i="1" dirty="0"/>
              <a:t>несмотря на</a:t>
            </a:r>
          </a:p>
          <a:p>
            <a:pPr marL="0" indent="0">
              <a:buNone/>
            </a:pPr>
            <a:r>
              <a:rPr lang="ru-RU" b="1" dirty="0"/>
              <a:t>Обособленные дополнения: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обороты с предлогами </a:t>
            </a:r>
            <a:r>
              <a:rPr lang="ru-RU" i="1" dirty="0"/>
              <a:t>кроме, помимо, включая, исключая, сверх.</a:t>
            </a:r>
          </a:p>
        </p:txBody>
      </p:sp>
    </p:spTree>
    <p:extLst>
      <p:ext uri="{BB962C8B-B14F-4D97-AF65-F5344CB8AC3E}">
        <p14:creationId xmlns:p14="http://schemas.microsoft.com/office/powerpoint/2010/main" val="2713109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974651-9471-4EF0-AA7D-375A4C5D9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Уточняющие и поясняющие</a:t>
            </a:r>
            <a:br>
              <a:rPr lang="ru-RU" dirty="0"/>
            </a:br>
            <a:r>
              <a:rPr lang="ru-RU" dirty="0"/>
              <a:t> члены предложения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969148-CC02-4C4A-8A60-AE0D30C0A5C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/>
              <a:t>     Уточняющим</a:t>
            </a:r>
            <a:r>
              <a:rPr lang="ru-RU" dirty="0"/>
              <a:t> называется член предложения, отвечающий на тот же вопрос, что и другой член, после которого он стоит, и служащий для уточнения (сужает объем понятия, выраженного уточняемым членом):</a:t>
            </a:r>
          </a:p>
          <a:p>
            <a:pPr marL="0" indent="0">
              <a:buNone/>
            </a:pPr>
            <a:r>
              <a:rPr lang="ru-RU" i="1" dirty="0"/>
              <a:t>     Его сообразительность, </a:t>
            </a:r>
            <a:r>
              <a:rPr lang="ru-RU" b="1" i="1" dirty="0"/>
              <a:t>вернее </a:t>
            </a:r>
            <a:r>
              <a:rPr lang="ru-RU" b="1" i="1" u="sng" dirty="0"/>
              <a:t>быстрота реакции</a:t>
            </a:r>
            <a:r>
              <a:rPr lang="ru-RU" i="1" dirty="0"/>
              <a:t>, поразила меня.</a:t>
            </a:r>
          </a:p>
          <a:p>
            <a:pPr marL="0" indent="0">
              <a:buNone/>
            </a:pPr>
            <a:r>
              <a:rPr lang="ru-RU" i="1" dirty="0"/>
              <a:t>      Внизу, </a:t>
            </a:r>
            <a:r>
              <a:rPr lang="ru-RU" b="1" i="1" u="dotDash" dirty="0"/>
              <a:t>в тени</a:t>
            </a:r>
            <a:r>
              <a:rPr lang="ru-RU" i="1" dirty="0"/>
              <a:t>, шумела река.</a:t>
            </a:r>
          </a:p>
          <a:p>
            <a:pPr marL="0" indent="0" algn="just">
              <a:buNone/>
            </a:pPr>
            <a:r>
              <a:rPr lang="ru-RU" i="1" dirty="0"/>
              <a:t>     </a:t>
            </a:r>
            <a:r>
              <a:rPr lang="ru-RU" b="1" dirty="0"/>
              <a:t>Пояснительным</a:t>
            </a:r>
            <a:r>
              <a:rPr lang="ru-RU" dirty="0"/>
              <a:t> называется член предложения, который называет то же понятие, что и поясняемый член, но другими словами (возможна вставка </a:t>
            </a:r>
            <a:r>
              <a:rPr lang="ru-RU" i="1" dirty="0"/>
              <a:t>союзов именно, а именно, то есть</a:t>
            </a:r>
            <a:r>
              <a:rPr lang="ru-RU" dirty="0"/>
              <a:t>):</a:t>
            </a:r>
          </a:p>
          <a:p>
            <a:pPr marL="0" indent="0" algn="just">
              <a:buNone/>
            </a:pPr>
            <a:r>
              <a:rPr lang="ru-RU" dirty="0"/>
              <a:t> </a:t>
            </a:r>
            <a:r>
              <a:rPr lang="ru-RU" i="1" dirty="0"/>
              <a:t>Здесь располагается Михайловский  дворец, </a:t>
            </a:r>
            <a:r>
              <a:rPr lang="ru-RU" b="1" i="1" u="sng" dirty="0"/>
              <a:t>то есть  Русский музей</a:t>
            </a:r>
            <a:r>
              <a:rPr lang="ru-RU" b="1" i="1" dirty="0"/>
              <a:t>.</a:t>
            </a:r>
            <a:r>
              <a:rPr lang="ru-RU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45555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Является ли данное утверждение верным?</a:t>
            </a:r>
          </a:p>
          <a:p>
            <a:pPr marL="0" indent="0" algn="ctr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3200" i="1" dirty="0"/>
              <a:t>А под кустом притаился маленький пушистый комочек – зайчонок.</a:t>
            </a:r>
            <a:r>
              <a:rPr lang="ru-RU" sz="4400" i="1" dirty="0"/>
              <a:t>     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 Подлежащее и сказуемое выражены именами существительными. </a:t>
            </a:r>
          </a:p>
        </p:txBody>
      </p:sp>
    </p:spTree>
    <p:extLst>
      <p:ext uri="{BB962C8B-B14F-4D97-AF65-F5344CB8AC3E}">
        <p14:creationId xmlns:p14="http://schemas.microsoft.com/office/powerpoint/2010/main" val="29337174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FF0000"/>
                </a:solidFill>
              </a:rPr>
              <a:t> Данное утверждение  неверное.</a:t>
            </a:r>
          </a:p>
          <a:p>
            <a:pPr marL="0" indent="0">
              <a:buNone/>
            </a:pPr>
            <a:endParaRPr lang="ru-RU" sz="32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3200" i="1" dirty="0"/>
              <a:t>А под кустом </a:t>
            </a:r>
            <a:r>
              <a:rPr lang="ru-RU" sz="3200" i="1" u="dbl" dirty="0"/>
              <a:t>притаился</a:t>
            </a:r>
            <a:r>
              <a:rPr lang="ru-RU" sz="3200" i="1" dirty="0"/>
              <a:t> маленький пушистый </a:t>
            </a:r>
            <a:r>
              <a:rPr lang="ru-RU" sz="3200" i="1" u="sng" dirty="0"/>
              <a:t>комочек</a:t>
            </a:r>
            <a:r>
              <a:rPr lang="ru-RU" sz="3200" i="1" dirty="0"/>
              <a:t> – </a:t>
            </a:r>
            <a:r>
              <a:rPr lang="ru-RU" sz="3200" i="1" u="wavyHeavy" dirty="0"/>
              <a:t>зайчонок</a:t>
            </a:r>
            <a:r>
              <a:rPr lang="ru-RU" sz="3200" i="1" dirty="0"/>
              <a:t>.</a:t>
            </a:r>
            <a:r>
              <a:rPr lang="ru-RU" sz="4400" i="1" dirty="0"/>
              <a:t>     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Предложение осложнено уточняющим приложением.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u="sng" dirty="0"/>
              <a:t> </a:t>
            </a:r>
            <a:endParaRPr lang="ru-RU" sz="3200" b="1" i="1" dirty="0"/>
          </a:p>
          <a:p>
            <a:pPr marL="0" indent="0" algn="just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74096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Является ли данное утверждение верным?</a:t>
            </a:r>
          </a:p>
          <a:p>
            <a:pPr marL="0" indent="0" algn="ctr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3200" i="1" dirty="0"/>
              <a:t>  	Мы, несмотря на строгий запрет родителей, часто встречались на пустыре.</a:t>
            </a:r>
            <a:endParaRPr lang="ru-RU" sz="4400" i="1" dirty="0"/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  Предложение осложнено обособленным обстоятельством. </a:t>
            </a:r>
          </a:p>
        </p:txBody>
      </p:sp>
    </p:spTree>
    <p:extLst>
      <p:ext uri="{BB962C8B-B14F-4D97-AF65-F5344CB8AC3E}">
        <p14:creationId xmlns:p14="http://schemas.microsoft.com/office/powerpoint/2010/main" val="29116854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00B050"/>
                </a:solidFill>
              </a:rPr>
              <a:t> Данное утверждение  верное.</a:t>
            </a:r>
          </a:p>
          <a:p>
            <a:pPr marL="0" indent="0">
              <a:buNone/>
            </a:pPr>
            <a:endParaRPr lang="ru-RU" sz="32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3200" i="1" dirty="0"/>
              <a:t> </a:t>
            </a:r>
            <a:endParaRPr lang="ru-RU" sz="3200" dirty="0"/>
          </a:p>
          <a:p>
            <a:pPr marL="0" indent="0" algn="ctr">
              <a:buNone/>
            </a:pPr>
            <a:r>
              <a:rPr lang="ru-RU" sz="3200" i="1" dirty="0"/>
              <a:t>Мы, </a:t>
            </a:r>
            <a:r>
              <a:rPr lang="ru-RU" sz="3200" i="1" u="dotDash" dirty="0"/>
              <a:t>несмотря на строгий запрет родителей</a:t>
            </a:r>
            <a:r>
              <a:rPr lang="ru-RU" sz="3200" i="1" dirty="0"/>
              <a:t>, часто встречались на пустыре.</a:t>
            </a:r>
            <a:endParaRPr lang="ru-RU" sz="4400" i="1" dirty="0"/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  Предложение осложнено обособленным обстоятельством (обстоятельство уступки).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u="sng" dirty="0"/>
              <a:t> </a:t>
            </a:r>
            <a:endParaRPr lang="ru-RU" sz="3200" b="1" i="1" dirty="0"/>
          </a:p>
          <a:p>
            <a:pPr marL="0" indent="0" algn="just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892187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Является ли данное утверждение верным?</a:t>
            </a:r>
          </a:p>
          <a:p>
            <a:pPr marL="0" indent="0" algn="ctr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3200" i="1" dirty="0"/>
              <a:t>Почтальон постоял, глядя в окно, и, застегнув сумку, зашагал прочь.  </a:t>
            </a:r>
            <a:endParaRPr lang="ru-RU" sz="4400" i="1" dirty="0"/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  Предложение осложнено однородными обособленными обстоятельствами.</a:t>
            </a:r>
          </a:p>
        </p:txBody>
      </p:sp>
    </p:spTree>
    <p:extLst>
      <p:ext uri="{BB962C8B-B14F-4D97-AF65-F5344CB8AC3E}">
        <p14:creationId xmlns:p14="http://schemas.microsoft.com/office/powerpoint/2010/main" val="3269577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00B050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Данное утверждение  неверное.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3200" i="1" dirty="0"/>
              <a:t>Почтальон </a:t>
            </a:r>
            <a:r>
              <a:rPr lang="ru-RU" sz="3200" i="1" u="dbl" dirty="0"/>
              <a:t>постоял</a:t>
            </a:r>
            <a:r>
              <a:rPr lang="ru-RU" sz="3200" i="1" dirty="0"/>
              <a:t>, </a:t>
            </a:r>
            <a:r>
              <a:rPr lang="ru-RU" sz="3200" i="1" u="dotDash" dirty="0"/>
              <a:t>глядя в окно</a:t>
            </a:r>
            <a:r>
              <a:rPr lang="ru-RU" sz="3200" i="1" dirty="0"/>
              <a:t>, и, </a:t>
            </a:r>
            <a:r>
              <a:rPr lang="ru-RU" sz="3200" i="1" u="dotDash" dirty="0"/>
              <a:t>застегнув сумку</a:t>
            </a:r>
            <a:r>
              <a:rPr lang="ru-RU" sz="3200" i="1" dirty="0"/>
              <a:t>, </a:t>
            </a:r>
            <a:r>
              <a:rPr lang="ru-RU" sz="3200" i="1" u="dbl" dirty="0"/>
              <a:t>зашагал</a:t>
            </a:r>
            <a:r>
              <a:rPr lang="ru-RU" sz="3200" i="1" dirty="0"/>
              <a:t> прочь.  </a:t>
            </a:r>
            <a:endParaRPr lang="ru-RU" sz="4400" i="1" dirty="0"/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  Предложение осложнено </a:t>
            </a:r>
            <a:r>
              <a:rPr lang="ru-RU" sz="3200" dirty="0">
                <a:highlight>
                  <a:srgbClr val="FFFF00"/>
                </a:highlight>
              </a:rPr>
              <a:t>неоднородными</a:t>
            </a:r>
            <a:r>
              <a:rPr lang="ru-RU" sz="3200" dirty="0"/>
              <a:t> обособленными обстоятельствами.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u="sng" dirty="0"/>
              <a:t> </a:t>
            </a:r>
            <a:endParaRPr lang="ru-RU" sz="3200" b="1" i="1" dirty="0"/>
          </a:p>
          <a:p>
            <a:pPr marL="0" indent="0" algn="just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330638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2E9792-A6BC-4ED6-AEDD-22941B64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EDEFDED-C61E-42BC-BB55-187C13B331E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91580" y="647700"/>
            <a:ext cx="7560840" cy="529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164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Является ли данное утверждение верным?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dirty="0"/>
              <a:t> В поле тишина.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   Предложение простое односоставное назывное.</a:t>
            </a:r>
          </a:p>
        </p:txBody>
      </p:sp>
    </p:spTree>
    <p:extLst>
      <p:ext uri="{BB962C8B-B14F-4D97-AF65-F5344CB8AC3E}">
        <p14:creationId xmlns:p14="http://schemas.microsoft.com/office/powerpoint/2010/main" val="40535220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FF0000"/>
                </a:solidFill>
              </a:rPr>
              <a:t> Данное утверждение  неверное.</a:t>
            </a:r>
          </a:p>
          <a:p>
            <a:pPr marL="0" indent="0" algn="ctr">
              <a:buNone/>
            </a:pPr>
            <a:r>
              <a:rPr lang="ru-RU" sz="4400" i="1" u="dotDash" dirty="0"/>
              <a:t>В поле </a:t>
            </a:r>
            <a:r>
              <a:rPr lang="ru-RU" sz="4400" i="1" dirty="0"/>
              <a:t>тишина.</a:t>
            </a:r>
          </a:p>
          <a:p>
            <a:pPr marL="0" indent="0" algn="ctr">
              <a:buNone/>
            </a:pPr>
            <a:r>
              <a:rPr lang="ru-RU" sz="4400" i="1" u="dotDash" dirty="0"/>
              <a:t>В поле</a:t>
            </a:r>
            <a:r>
              <a:rPr lang="ru-RU" sz="4400" i="1" dirty="0"/>
              <a:t> </a:t>
            </a:r>
            <a:r>
              <a:rPr lang="ru-RU" sz="4400" i="1" u="dbl" dirty="0"/>
              <a:t>была</a:t>
            </a:r>
            <a:r>
              <a:rPr lang="ru-RU" sz="4400" i="1" dirty="0"/>
              <a:t> </a:t>
            </a:r>
            <a:r>
              <a:rPr lang="ru-RU" sz="4400" i="1" u="sng" dirty="0"/>
              <a:t>тишина</a:t>
            </a:r>
            <a:r>
              <a:rPr lang="ru-RU" sz="4400" i="1" dirty="0"/>
              <a:t>.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   Предложение простое </a:t>
            </a:r>
            <a:r>
              <a:rPr lang="ru-RU" sz="3200" dirty="0">
                <a:highlight>
                  <a:srgbClr val="FFFF00"/>
                </a:highlight>
              </a:rPr>
              <a:t>двусоставное неполное.</a:t>
            </a:r>
            <a:endParaRPr lang="ru-RU" sz="4400" dirty="0">
              <a:highlight>
                <a:srgbClr val="FFFF00"/>
              </a:highlight>
            </a:endParaRPr>
          </a:p>
          <a:p>
            <a:pPr marL="0" indent="0" algn="just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912376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Является ли данное утверждение верным?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dirty="0"/>
              <a:t>     Он увидел свою бричку, которая стояла совсем готовая (Н. Гоголь).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  Во второй части сложного предложения простое глагольное сказуемое.</a:t>
            </a:r>
          </a:p>
        </p:txBody>
      </p:sp>
    </p:spTree>
    <p:extLst>
      <p:ext uri="{BB962C8B-B14F-4D97-AF65-F5344CB8AC3E}">
        <p14:creationId xmlns:p14="http://schemas.microsoft.com/office/powerpoint/2010/main" val="6780762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FF0000"/>
                </a:solidFill>
              </a:rPr>
              <a:t> Данное утверждение  неверное.</a:t>
            </a:r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6000" i="1" dirty="0"/>
              <a:t>Он увидел свою бричку, </a:t>
            </a:r>
            <a:r>
              <a:rPr lang="ru-RU" sz="6000" i="1" u="sng" dirty="0"/>
              <a:t>которая</a:t>
            </a:r>
            <a:r>
              <a:rPr lang="ru-RU" sz="6000" i="1" dirty="0"/>
              <a:t> </a:t>
            </a:r>
            <a:r>
              <a:rPr lang="ru-RU" sz="6000" i="1" u="dbl" dirty="0"/>
              <a:t>стояла</a:t>
            </a:r>
            <a:r>
              <a:rPr lang="ru-RU" sz="6000" i="1" dirty="0"/>
              <a:t> совсем </a:t>
            </a:r>
            <a:r>
              <a:rPr lang="ru-RU" sz="6000" i="1" u="dbl" dirty="0"/>
              <a:t>готовая</a:t>
            </a:r>
            <a:r>
              <a:rPr lang="ru-RU" sz="6000" i="1" dirty="0"/>
              <a:t> (Н. Гоголь).</a:t>
            </a:r>
          </a:p>
          <a:p>
            <a:pPr marL="0" indent="0" algn="just">
              <a:buNone/>
            </a:pPr>
            <a:endParaRPr lang="ru-RU" sz="4400" dirty="0"/>
          </a:p>
          <a:p>
            <a:pPr marL="0" indent="0" algn="just">
              <a:buNone/>
            </a:pPr>
            <a:r>
              <a:rPr lang="ru-RU" sz="4400" dirty="0"/>
              <a:t>   Во второй части сложного предложения </a:t>
            </a:r>
            <a:r>
              <a:rPr lang="ru-RU" sz="4400" dirty="0">
                <a:highlight>
                  <a:srgbClr val="FFFF00"/>
                </a:highlight>
              </a:rPr>
              <a:t>составное  именное </a:t>
            </a:r>
            <a:r>
              <a:rPr lang="ru-RU" sz="4400" dirty="0"/>
              <a:t>сказуемое.</a:t>
            </a:r>
          </a:p>
          <a:p>
            <a:pPr marL="0" indent="0" algn="just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523038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Является ли данное утверждение верным?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dirty="0"/>
              <a:t>Я заметил, что всё вокруг изменилось.      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Придаточная часть СПП присоединяется к главной с помощью союзного слова.</a:t>
            </a:r>
          </a:p>
        </p:txBody>
      </p:sp>
    </p:spTree>
    <p:extLst>
      <p:ext uri="{BB962C8B-B14F-4D97-AF65-F5344CB8AC3E}">
        <p14:creationId xmlns:p14="http://schemas.microsoft.com/office/powerpoint/2010/main" val="11818297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591F0E-36B6-4B90-9F5A-1F85CB328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74CBF53-8FFA-4603-B65E-99A9130BB1AF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33375" t="52188" r="34250" b="16701"/>
          <a:stretch/>
        </p:blipFill>
        <p:spPr>
          <a:xfrm>
            <a:off x="554354" y="1772816"/>
            <a:ext cx="7560840" cy="40869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4BD152-29EE-43BE-BB32-9BCC19F53D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16401" r="32675" b="72400"/>
          <a:stretch/>
        </p:blipFill>
        <p:spPr>
          <a:xfrm>
            <a:off x="539552" y="496645"/>
            <a:ext cx="7560840" cy="144016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8EF803-3AFF-4810-B345-1F27D07F3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92437">
            <a:off x="7705740" y="5125904"/>
            <a:ext cx="1511939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9420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FF0000"/>
                </a:solidFill>
              </a:rPr>
              <a:t> Данное утверждение  неверное.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dirty="0"/>
              <a:t>Я заметил, что всё вокруг изменилось.      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Придаточная часть СПП присоединяется к главной с помощью </a:t>
            </a:r>
            <a:r>
              <a:rPr lang="ru-RU" sz="3200" dirty="0">
                <a:highlight>
                  <a:srgbClr val="FFFF00"/>
                </a:highlight>
              </a:rPr>
              <a:t>союза.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6000" i="1" dirty="0"/>
              <a:t> </a:t>
            </a:r>
          </a:p>
          <a:p>
            <a:pPr marL="0" indent="0" algn="just">
              <a:buNone/>
            </a:pPr>
            <a:endParaRPr lang="ru-RU" sz="4400" dirty="0"/>
          </a:p>
          <a:p>
            <a:pPr marL="0" indent="0" algn="just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316607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Является ли данное утверждение верным?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dirty="0"/>
              <a:t>      Было написано много пустых книг,  которые прочитали и  забыли.  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   Придаточная часть СПП – двусоставное распространенное предложение.</a:t>
            </a:r>
          </a:p>
        </p:txBody>
      </p:sp>
    </p:spTree>
    <p:extLst>
      <p:ext uri="{BB962C8B-B14F-4D97-AF65-F5344CB8AC3E}">
        <p14:creationId xmlns:p14="http://schemas.microsoft.com/office/powerpoint/2010/main" val="9041204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/>
              <a:t> </a:t>
            </a:r>
            <a:r>
              <a:rPr lang="ru-RU" sz="3200" dirty="0">
                <a:solidFill>
                  <a:srgbClr val="FF0000"/>
                </a:solidFill>
              </a:rPr>
              <a:t>Это утверждение неверное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dirty="0"/>
              <a:t>      Было написано много пустых книг,  которые </a:t>
            </a:r>
            <a:r>
              <a:rPr lang="ru-RU" sz="4400" i="1" u="dbl" dirty="0"/>
              <a:t>прочитали</a:t>
            </a:r>
            <a:r>
              <a:rPr lang="ru-RU" sz="4400" i="1" dirty="0"/>
              <a:t>   </a:t>
            </a:r>
            <a:r>
              <a:rPr lang="ru-RU" sz="4400" i="1" u="dbl" dirty="0"/>
              <a:t>забыли</a:t>
            </a:r>
            <a:r>
              <a:rPr lang="ru-RU" sz="4400" i="1" dirty="0"/>
              <a:t>.  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 algn="just">
              <a:buNone/>
            </a:pPr>
            <a:r>
              <a:rPr lang="ru-RU" sz="3200" dirty="0"/>
              <a:t>    Придаточная часть СПП –  </a:t>
            </a:r>
            <a:r>
              <a:rPr lang="ru-RU" sz="3600" dirty="0">
                <a:highlight>
                  <a:srgbClr val="FFFF00"/>
                </a:highlight>
              </a:rPr>
              <a:t>односоставное </a:t>
            </a:r>
            <a:r>
              <a:rPr lang="ru-RU" sz="3200" dirty="0"/>
              <a:t>распространенное предложение.</a:t>
            </a:r>
          </a:p>
        </p:txBody>
      </p:sp>
    </p:spTree>
    <p:extLst>
      <p:ext uri="{BB962C8B-B14F-4D97-AF65-F5344CB8AC3E}">
        <p14:creationId xmlns:p14="http://schemas.microsoft.com/office/powerpoint/2010/main" val="16196038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Синтаксическая роль союзного слова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endParaRPr lang="ru-RU" i="1" dirty="0"/>
          </a:p>
          <a:p>
            <a:pPr marL="0" indent="0" algn="l">
              <a:buNone/>
            </a:pPr>
            <a:r>
              <a:rPr lang="ru-RU" i="1" dirty="0"/>
              <a:t>Это были книги, </a:t>
            </a:r>
            <a:r>
              <a:rPr lang="ru-RU" b="1" i="1" u="sng" dirty="0"/>
              <a:t>которые</a:t>
            </a:r>
            <a:r>
              <a:rPr lang="ru-RU" i="1" dirty="0"/>
              <a:t> </a:t>
            </a:r>
            <a:r>
              <a:rPr lang="ru-RU" i="1" u="dbl" dirty="0"/>
              <a:t>изменили</a:t>
            </a:r>
            <a:r>
              <a:rPr lang="ru-RU" i="1" dirty="0"/>
              <a:t> мою жизнь.</a:t>
            </a:r>
          </a:p>
          <a:p>
            <a:pPr marL="0" indent="0" algn="l">
              <a:buNone/>
            </a:pPr>
            <a:r>
              <a:rPr lang="ru-RU" i="1" dirty="0"/>
              <a:t>Это были книги, </a:t>
            </a:r>
            <a:r>
              <a:rPr lang="ru-RU" b="1" i="1" u="dash" dirty="0"/>
              <a:t>которые</a:t>
            </a:r>
            <a:r>
              <a:rPr lang="ru-RU" i="1" dirty="0"/>
              <a:t> </a:t>
            </a:r>
            <a:r>
              <a:rPr lang="ru-RU" i="1" u="sng" dirty="0"/>
              <a:t>я</a:t>
            </a:r>
            <a:r>
              <a:rPr lang="ru-RU" i="1" dirty="0"/>
              <a:t> </a:t>
            </a:r>
            <a:r>
              <a:rPr lang="ru-RU" i="1" u="dbl" dirty="0"/>
              <a:t>забыл</a:t>
            </a:r>
            <a:r>
              <a:rPr lang="ru-RU" i="1" dirty="0"/>
              <a:t>.</a:t>
            </a:r>
          </a:p>
          <a:p>
            <a:pPr algn="l"/>
            <a:endParaRPr lang="ru-RU" i="1" dirty="0"/>
          </a:p>
          <a:p>
            <a:pPr algn="l"/>
            <a:r>
              <a:rPr lang="ru-RU" dirty="0"/>
              <a:t>Используем метод подстановки: замените союзное слово соответствующим именем существительным из главной части:</a:t>
            </a:r>
          </a:p>
          <a:p>
            <a:pPr marL="385763" indent="-385763">
              <a:buAutoNum type="arabicParenR"/>
            </a:pPr>
            <a:r>
              <a:rPr lang="ru-RU" b="1" i="1" u="sng" dirty="0"/>
              <a:t>Книги</a:t>
            </a:r>
            <a:r>
              <a:rPr lang="ru-RU" i="1" dirty="0"/>
              <a:t> </a:t>
            </a:r>
            <a:r>
              <a:rPr lang="ru-RU" i="1" u="dbl" dirty="0"/>
              <a:t>изменили</a:t>
            </a:r>
            <a:r>
              <a:rPr lang="ru-RU" i="1" dirty="0"/>
              <a:t> мою жизнь </a:t>
            </a:r>
            <a:r>
              <a:rPr lang="ru-RU" dirty="0"/>
              <a:t>– подлежащее</a:t>
            </a:r>
          </a:p>
          <a:p>
            <a:pPr marL="385763" indent="-385763">
              <a:buAutoNum type="arabicParenR"/>
            </a:pPr>
            <a:r>
              <a:rPr lang="ru-RU" i="1" dirty="0"/>
              <a:t> </a:t>
            </a:r>
            <a:r>
              <a:rPr lang="ru-RU" i="1" u="sng" dirty="0"/>
              <a:t>Я</a:t>
            </a:r>
            <a:r>
              <a:rPr lang="ru-RU" i="1" dirty="0"/>
              <a:t> </a:t>
            </a:r>
            <a:r>
              <a:rPr lang="ru-RU" i="1" u="dbl" dirty="0"/>
              <a:t>  забыл</a:t>
            </a:r>
            <a:r>
              <a:rPr lang="ru-RU" i="1" dirty="0"/>
              <a:t> </a:t>
            </a:r>
            <a:r>
              <a:rPr lang="ru-RU" b="1" i="1" u="dash" dirty="0"/>
              <a:t>книги</a:t>
            </a:r>
            <a:r>
              <a:rPr lang="ru-RU" i="1" dirty="0"/>
              <a:t> </a:t>
            </a:r>
            <a:r>
              <a:rPr lang="ru-RU" dirty="0"/>
              <a:t>– дополнение.</a:t>
            </a:r>
          </a:p>
        </p:txBody>
      </p:sp>
    </p:spTree>
    <p:extLst>
      <p:ext uri="{BB962C8B-B14F-4D97-AF65-F5344CB8AC3E}">
        <p14:creationId xmlns:p14="http://schemas.microsoft.com/office/powerpoint/2010/main" val="25356055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FF0000"/>
                </a:solidFill>
              </a:rPr>
              <a:t> Данное утверждение  неверное.</a:t>
            </a:r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3200" i="1" dirty="0"/>
              <a:t>Было написано много пустых книг,  </a:t>
            </a:r>
            <a:r>
              <a:rPr lang="ru-RU" sz="3200" i="1" u="dashLong" dirty="0"/>
              <a:t>которые</a:t>
            </a:r>
            <a:r>
              <a:rPr lang="ru-RU" sz="3200" i="1" dirty="0"/>
              <a:t> </a:t>
            </a:r>
            <a:r>
              <a:rPr lang="ru-RU" sz="3200" i="1" u="dbl" dirty="0"/>
              <a:t>прочитали</a:t>
            </a:r>
            <a:r>
              <a:rPr lang="ru-RU" sz="3200" i="1" dirty="0"/>
              <a:t> и сразу  </a:t>
            </a:r>
            <a:r>
              <a:rPr lang="ru-RU" sz="3200" i="1" u="dbl" dirty="0"/>
              <a:t>забыли</a:t>
            </a:r>
            <a:r>
              <a:rPr lang="ru-RU" sz="3200" i="1" dirty="0"/>
              <a:t>.</a:t>
            </a:r>
          </a:p>
          <a:p>
            <a:pPr marL="0" indent="0" algn="ctr">
              <a:buNone/>
            </a:pPr>
            <a:endParaRPr lang="ru-RU" sz="3200" i="1" dirty="0"/>
          </a:p>
          <a:p>
            <a:pPr marL="0" indent="0" algn="ctr">
              <a:buNone/>
            </a:pPr>
            <a:endParaRPr lang="ru-RU" sz="20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/>
              <a:t>    Придаточная часть СПП – </a:t>
            </a:r>
            <a:r>
              <a:rPr lang="ru-RU" sz="2000" dirty="0">
                <a:highlight>
                  <a:srgbClr val="FFFF00"/>
                </a:highlight>
              </a:rPr>
              <a:t>односоставное  неопределенно-личное </a:t>
            </a:r>
            <a:r>
              <a:rPr lang="ru-RU" sz="2000" dirty="0"/>
              <a:t>предложение.</a:t>
            </a:r>
            <a:endParaRPr lang="ru-RU" sz="4400" dirty="0"/>
          </a:p>
        </p:txBody>
      </p:sp>
      <p:pic>
        <p:nvPicPr>
          <p:cNvPr id="5" name="Рисунок 4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72BB696E-E280-4365-86D1-014E01BED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14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Является ли данное утверждение верным?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dirty="0"/>
              <a:t>     Мы прошли через небольшую комнату, где стояли кресла в чехлах.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>
              <a:buNone/>
            </a:pPr>
            <a:r>
              <a:rPr lang="ru-RU" sz="3200" dirty="0"/>
              <a:t>   Сложноподчинённое предложение с придаточным определительным.</a:t>
            </a:r>
          </a:p>
        </p:txBody>
      </p:sp>
    </p:spTree>
    <p:extLst>
      <p:ext uri="{BB962C8B-B14F-4D97-AF65-F5344CB8AC3E}">
        <p14:creationId xmlns:p14="http://schemas.microsoft.com/office/powerpoint/2010/main" val="11119655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00B050"/>
                </a:solidFill>
              </a:rPr>
              <a:t> Данное утверждение  верное.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4400" i="1" dirty="0"/>
              <a:t>Мы прошли через небольшую комнату, </a:t>
            </a:r>
            <a:r>
              <a:rPr lang="ru-RU" sz="4400" dirty="0"/>
              <a:t>(какую?)</a:t>
            </a:r>
            <a:r>
              <a:rPr lang="ru-RU" sz="4400" i="1" dirty="0"/>
              <a:t> где стояли кресла в чехлах.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3200" dirty="0"/>
              <a:t>   Сложноподчинённое предложение                с придаточным определительным.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endParaRPr lang="ru-RU" sz="3200" b="1" i="1" dirty="0"/>
          </a:p>
          <a:p>
            <a:pPr marL="0" indent="0" algn="just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884558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EBE3AB-6E82-42EF-950A-E42E805FD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Типы придаточных в СПП</a:t>
            </a:r>
          </a:p>
        </p:txBody>
      </p:sp>
      <p:sp>
        <p:nvSpPr>
          <p:cNvPr id="4" name="Текст 7">
            <a:extLst>
              <a:ext uri="{FF2B5EF4-FFF2-40B4-BE49-F238E27FC236}">
                <a16:creationId xmlns:a16="http://schemas.microsoft.com/office/drawing/2014/main" id="{07BE7F1B-7956-460A-B751-D38DC94DF7E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>
            <a:normAutofit/>
          </a:bodyPr>
          <a:lstStyle/>
          <a:p>
            <a:pPr>
              <a:buNone/>
              <a:tabLst>
                <a:tab pos="2873375" algn="l"/>
              </a:tabLst>
            </a:pPr>
            <a:r>
              <a:rPr lang="ru-RU" sz="2400" dirty="0"/>
              <a:t> </a:t>
            </a:r>
          </a:p>
        </p:txBody>
      </p:sp>
      <p:sp>
        <p:nvSpPr>
          <p:cNvPr id="5" name="Текст 7">
            <a:extLst>
              <a:ext uri="{FF2B5EF4-FFF2-40B4-BE49-F238E27FC236}">
                <a16:creationId xmlns:a16="http://schemas.microsoft.com/office/drawing/2014/main" id="{FBE76E43-1E09-47DB-9CFC-38E7C3793F5A}"/>
              </a:ext>
            </a:extLst>
          </p:cNvPr>
          <p:cNvSpPr txBox="1">
            <a:spLocks/>
          </p:cNvSpPr>
          <p:nvPr/>
        </p:nvSpPr>
        <p:spPr>
          <a:xfrm>
            <a:off x="571472" y="1492271"/>
            <a:ext cx="8429684" cy="4937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3"/>
              <a:buNone/>
              <a:tabLst>
                <a:tab pos="2873375" algn="l"/>
              </a:tabLst>
            </a:pPr>
            <a:endParaRPr lang="ru-RU" sz="2400" dirty="0"/>
          </a:p>
          <a:p>
            <a:pPr>
              <a:buFont typeface="Wingdings 3"/>
              <a:buNone/>
              <a:tabLst>
                <a:tab pos="2873375" algn="l"/>
              </a:tabLst>
            </a:pPr>
            <a:r>
              <a:rPr lang="ru-RU" sz="2400" dirty="0"/>
              <a:t>Придаточные, которые относятся к имени существительному в главной части, обычно относят к </a:t>
            </a:r>
            <a:r>
              <a:rPr lang="ru-RU" sz="2400" b="1" dirty="0"/>
              <a:t>определительным</a:t>
            </a:r>
            <a:r>
              <a:rPr lang="ru-RU" sz="2400" dirty="0"/>
              <a:t>. </a:t>
            </a:r>
          </a:p>
          <a:p>
            <a:pPr>
              <a:buFont typeface="Wingdings 3"/>
              <a:buNone/>
              <a:tabLst>
                <a:tab pos="2873375" algn="l"/>
              </a:tabLst>
            </a:pPr>
            <a:endParaRPr lang="ru-RU" sz="2400" dirty="0"/>
          </a:p>
          <a:p>
            <a:pPr>
              <a:buFont typeface="Wingdings 3"/>
              <a:buNone/>
              <a:tabLst>
                <a:tab pos="2873375" algn="l"/>
              </a:tabLst>
            </a:pPr>
            <a:r>
              <a:rPr lang="ru-RU" sz="2400" dirty="0"/>
              <a:t>Мы прошли </a:t>
            </a:r>
          </a:p>
          <a:p>
            <a:pPr>
              <a:buFont typeface="Wingdings 3"/>
              <a:buNone/>
              <a:tabLst>
                <a:tab pos="2873375" algn="l"/>
              </a:tabLst>
            </a:pPr>
            <a:r>
              <a:rPr lang="ru-RU" sz="2400" dirty="0"/>
              <a:t>через комнату,    </a:t>
            </a:r>
            <a:r>
              <a:rPr lang="ru-RU" sz="2400" i="1" dirty="0"/>
              <a:t>которая</a:t>
            </a:r>
            <a:r>
              <a:rPr lang="ru-RU" sz="2400" dirty="0"/>
              <a:t> была  справа.</a:t>
            </a:r>
          </a:p>
          <a:p>
            <a:pPr>
              <a:buFont typeface="Wingdings 3"/>
              <a:buNone/>
            </a:pPr>
            <a:r>
              <a:rPr lang="ru-RU" sz="2400" dirty="0"/>
              <a:t>                                 </a:t>
            </a:r>
            <a:r>
              <a:rPr lang="ru-RU" sz="2400" i="1" dirty="0"/>
              <a:t>что</a:t>
            </a:r>
            <a:r>
              <a:rPr lang="ru-RU" sz="2400" dirty="0"/>
              <a:t> была обозначена на  схеме.</a:t>
            </a:r>
          </a:p>
          <a:p>
            <a:pPr>
              <a:buFont typeface="Wingdings 3"/>
              <a:buNone/>
            </a:pPr>
            <a:r>
              <a:rPr lang="ru-RU" sz="2400" i="1" dirty="0"/>
              <a:t>                                  где</a:t>
            </a:r>
            <a:r>
              <a:rPr lang="ru-RU" sz="2400" dirty="0"/>
              <a:t> спали дети.</a:t>
            </a:r>
          </a:p>
          <a:p>
            <a:pPr>
              <a:buFont typeface="Wingdings 3"/>
              <a:buNone/>
            </a:pPr>
            <a:r>
              <a:rPr lang="ru-RU" sz="2400" dirty="0"/>
              <a:t>                                  </a:t>
            </a:r>
            <a:r>
              <a:rPr lang="ru-RU" sz="2400" i="1" dirty="0"/>
              <a:t>куда</a:t>
            </a:r>
            <a:r>
              <a:rPr lang="ru-RU" sz="2400" dirty="0"/>
              <a:t> ушла хозяйка.</a:t>
            </a:r>
          </a:p>
        </p:txBody>
      </p:sp>
    </p:spTree>
    <p:extLst>
      <p:ext uri="{BB962C8B-B14F-4D97-AF65-F5344CB8AC3E}">
        <p14:creationId xmlns:p14="http://schemas.microsoft.com/office/powerpoint/2010/main" val="398144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EBE3AB-6E82-42EF-950A-E42E805FD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Типы придаточных в СПП</a:t>
            </a:r>
          </a:p>
        </p:txBody>
      </p:sp>
      <p:sp>
        <p:nvSpPr>
          <p:cNvPr id="4" name="Текст 7">
            <a:extLst>
              <a:ext uri="{FF2B5EF4-FFF2-40B4-BE49-F238E27FC236}">
                <a16:creationId xmlns:a16="http://schemas.microsoft.com/office/drawing/2014/main" id="{07BE7F1B-7956-460A-B751-D38DC94DF7E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>
            <a:normAutofit lnSpcReduction="10000"/>
          </a:bodyPr>
          <a:lstStyle/>
          <a:p>
            <a:pPr>
              <a:buNone/>
              <a:tabLst>
                <a:tab pos="2873375" algn="l"/>
              </a:tabLst>
            </a:pPr>
            <a:r>
              <a:rPr lang="ru-RU" sz="2400" dirty="0"/>
              <a:t>            Глагол со значением </a:t>
            </a:r>
            <a:r>
              <a:rPr lang="ru-RU" sz="2400" i="1" dirty="0"/>
              <a:t>мысли, чувства, восприятия </a:t>
            </a:r>
            <a:r>
              <a:rPr lang="ru-RU" sz="2400" dirty="0"/>
              <a:t>в</a:t>
            </a:r>
            <a:r>
              <a:rPr lang="ru-RU" sz="2400" i="1" dirty="0"/>
              <a:t> </a:t>
            </a:r>
            <a:r>
              <a:rPr lang="ru-RU" sz="2400" dirty="0"/>
              <a:t>главной части СПП</a:t>
            </a:r>
            <a:r>
              <a:rPr lang="ru-RU" sz="2400" i="1" dirty="0"/>
              <a:t> </a:t>
            </a:r>
            <a:r>
              <a:rPr lang="ru-RU" sz="2400" dirty="0"/>
              <a:t>предопределяет связь с придаточным </a:t>
            </a:r>
            <a:r>
              <a:rPr lang="ru-RU" sz="2400" b="1" dirty="0"/>
              <a:t>изъяснительным.</a:t>
            </a:r>
          </a:p>
          <a:p>
            <a:pPr>
              <a:buNone/>
              <a:tabLst>
                <a:tab pos="2873375" algn="l"/>
              </a:tabLst>
            </a:pPr>
            <a:endParaRPr lang="ru-RU" sz="2400" dirty="0"/>
          </a:p>
          <a:p>
            <a:pPr>
              <a:buNone/>
              <a:tabLst>
                <a:tab pos="2873375" algn="l"/>
              </a:tabLst>
            </a:pPr>
            <a:endParaRPr lang="ru-RU" sz="2400" dirty="0"/>
          </a:p>
          <a:p>
            <a:pPr>
              <a:buNone/>
              <a:tabLst>
                <a:tab pos="2873375" algn="l"/>
              </a:tabLst>
            </a:pPr>
            <a:endParaRPr lang="ru-RU" sz="2400" dirty="0"/>
          </a:p>
          <a:p>
            <a:pPr>
              <a:buNone/>
              <a:tabLst>
                <a:tab pos="2873375" algn="l"/>
              </a:tabLst>
            </a:pPr>
            <a:r>
              <a:rPr lang="ru-RU" sz="2400" dirty="0"/>
              <a:t>Я </a:t>
            </a:r>
            <a:r>
              <a:rPr lang="ru-RU" sz="2400" u="dbl" dirty="0"/>
              <a:t>знаю</a:t>
            </a:r>
            <a:r>
              <a:rPr lang="ru-RU" sz="2400" dirty="0"/>
              <a:t> ,    </a:t>
            </a:r>
            <a:r>
              <a:rPr lang="ru-RU" sz="2400" i="1" dirty="0"/>
              <a:t>что он скажет</a:t>
            </a:r>
            <a:r>
              <a:rPr lang="ru-RU" sz="2400" dirty="0"/>
              <a:t>.</a:t>
            </a:r>
          </a:p>
          <a:p>
            <a:pPr>
              <a:buNone/>
            </a:pPr>
            <a:r>
              <a:rPr lang="ru-RU" sz="2400" dirty="0"/>
              <a:t>                    </a:t>
            </a:r>
            <a:r>
              <a:rPr lang="ru-RU" sz="2400" i="1" dirty="0"/>
              <a:t>где</a:t>
            </a:r>
            <a:r>
              <a:rPr lang="ru-RU" sz="2400" dirty="0"/>
              <a:t> он живет.</a:t>
            </a:r>
          </a:p>
          <a:p>
            <a:pPr>
              <a:buNone/>
            </a:pPr>
            <a:r>
              <a:rPr lang="ru-RU" sz="2400" dirty="0"/>
              <a:t>                    </a:t>
            </a:r>
            <a:r>
              <a:rPr lang="ru-RU" sz="2400" i="1" dirty="0"/>
              <a:t>куда</a:t>
            </a:r>
            <a:r>
              <a:rPr lang="ru-RU" sz="2400" dirty="0"/>
              <a:t> он пошел.</a:t>
            </a:r>
          </a:p>
          <a:p>
            <a:pPr>
              <a:buNone/>
            </a:pPr>
            <a:r>
              <a:rPr lang="ru-RU" sz="2400" dirty="0"/>
              <a:t>                    </a:t>
            </a:r>
            <a:r>
              <a:rPr lang="ru-RU" sz="2400" i="1" dirty="0"/>
              <a:t>когда</a:t>
            </a:r>
            <a:r>
              <a:rPr lang="ru-RU" sz="2400" dirty="0"/>
              <a:t> он вернется.</a:t>
            </a:r>
          </a:p>
          <a:p>
            <a:pPr>
              <a:buNone/>
            </a:pPr>
            <a:r>
              <a:rPr lang="ru-RU" sz="2400" dirty="0"/>
              <a:t>                    </a:t>
            </a:r>
            <a:r>
              <a:rPr lang="ru-RU" sz="2400" i="1" dirty="0"/>
              <a:t>почему</a:t>
            </a:r>
            <a:r>
              <a:rPr lang="ru-RU" sz="2400" dirty="0"/>
              <a:t> он молчит.</a:t>
            </a:r>
          </a:p>
          <a:p>
            <a:pPr>
              <a:buNone/>
            </a:pPr>
            <a:r>
              <a:rPr lang="ru-RU" sz="2400" dirty="0"/>
              <a:t>                    </a:t>
            </a:r>
            <a:r>
              <a:rPr lang="ru-RU" sz="2400" i="1" dirty="0"/>
              <a:t>как</a:t>
            </a:r>
            <a:r>
              <a:rPr lang="ru-RU" sz="2400" dirty="0"/>
              <a:t> его найти.</a:t>
            </a:r>
          </a:p>
        </p:txBody>
      </p:sp>
    </p:spTree>
    <p:extLst>
      <p:ext uri="{BB962C8B-B14F-4D97-AF65-F5344CB8AC3E}">
        <p14:creationId xmlns:p14="http://schemas.microsoft.com/office/powerpoint/2010/main" val="242698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12603-7E61-4148-8E88-B2D9FB51E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975853A-81E8-4BA7-8857-A54E2C9FC65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49125" t="36633" r="33375" b="38479"/>
          <a:stretch/>
        </p:blipFill>
        <p:spPr>
          <a:xfrm>
            <a:off x="755576" y="624275"/>
            <a:ext cx="5486127" cy="438890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230FA9-CBB7-4233-8891-E5D99A452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579" y="4040779"/>
            <a:ext cx="2514842" cy="269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0775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Степень или следствие?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5822168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600" dirty="0"/>
              <a:t>     </a:t>
            </a:r>
          </a:p>
          <a:p>
            <a:pPr>
              <a:buNone/>
            </a:pPr>
            <a:r>
              <a:rPr lang="ru-RU" sz="3600" dirty="0"/>
              <a:t>    Было </a:t>
            </a:r>
            <a:r>
              <a:rPr lang="ru-RU" sz="3600" dirty="0">
                <a:solidFill>
                  <a:srgbClr val="FF0000"/>
                </a:solidFill>
              </a:rPr>
              <a:t>так</a:t>
            </a:r>
            <a:r>
              <a:rPr lang="ru-RU" sz="3600" dirty="0"/>
              <a:t> темно, </a:t>
            </a:r>
            <a:r>
              <a:rPr lang="ru-RU" sz="3600" dirty="0">
                <a:solidFill>
                  <a:srgbClr val="FF0000"/>
                </a:solidFill>
              </a:rPr>
              <a:t>что</a:t>
            </a:r>
            <a:r>
              <a:rPr lang="ru-RU" sz="3600" dirty="0"/>
              <a:t> приходилось идти на ощупь.</a:t>
            </a:r>
          </a:p>
          <a:p>
            <a:pPr>
              <a:buNone/>
            </a:pPr>
            <a:endParaRPr lang="ru-RU" sz="3600" dirty="0"/>
          </a:p>
          <a:p>
            <a:pPr>
              <a:buNone/>
            </a:pPr>
            <a:r>
              <a:rPr lang="ru-RU" sz="3600" dirty="0"/>
              <a:t>      Было темно, </a:t>
            </a:r>
            <a:r>
              <a:rPr lang="ru-RU" sz="3600" dirty="0">
                <a:solidFill>
                  <a:srgbClr val="FF0000"/>
                </a:solidFill>
              </a:rPr>
              <a:t>так что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/>
              <a:t>приходилось идти на ощупь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6286512" y="1770501"/>
            <a:ext cx="2407432" cy="4525963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rgbClr val="FF0000"/>
                </a:solidFill>
              </a:rPr>
              <a:t>Степень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rgbClr val="FF0000"/>
                </a:solidFill>
              </a:rPr>
              <a:t>Следствие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Является ли данное утверждение верным?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3600" i="1" dirty="0"/>
              <a:t>     Пала роса, что предвещало завтра хорошую погоду.</a:t>
            </a:r>
          </a:p>
          <a:p>
            <a:pPr marL="0" indent="0" algn="just">
              <a:buNone/>
            </a:pPr>
            <a:endParaRPr lang="ru-RU" sz="3200" dirty="0"/>
          </a:p>
          <a:p>
            <a:pPr marL="0" indent="0">
              <a:buNone/>
            </a:pPr>
            <a:r>
              <a:rPr lang="ru-RU" sz="3200" dirty="0"/>
              <a:t>   Сложноподчинённое предложение с придаточным обстоятельственным следствия.</a:t>
            </a:r>
          </a:p>
        </p:txBody>
      </p:sp>
    </p:spTree>
    <p:extLst>
      <p:ext uri="{BB962C8B-B14F-4D97-AF65-F5344CB8AC3E}">
        <p14:creationId xmlns:p14="http://schemas.microsoft.com/office/powerpoint/2010/main" val="10589713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B46E2-9AA6-4C56-8D33-70CD5586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2A6A4-50D4-4E16-991B-2B420DA648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00B050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Данное утверждение  неверное.</a:t>
            </a:r>
          </a:p>
          <a:p>
            <a:pPr marL="0" indent="0">
              <a:buNone/>
            </a:pPr>
            <a:endParaRPr lang="ru-RU" sz="32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4800" i="1" dirty="0"/>
              <a:t>Пала роса, что предвещало завтра хорошую погоду.</a:t>
            </a:r>
            <a:endParaRPr lang="ru-RU" sz="4400" dirty="0"/>
          </a:p>
          <a:p>
            <a:pPr marL="0" indent="0">
              <a:buNone/>
            </a:pPr>
            <a:r>
              <a:rPr lang="ru-RU" b="1" dirty="0"/>
              <a:t>Придаточные присоединительные:</a:t>
            </a:r>
            <a:endParaRPr lang="ru-RU" dirty="0"/>
          </a:p>
          <a:p>
            <a:pPr lvl="0"/>
            <a:r>
              <a:rPr lang="ru-RU" dirty="0"/>
              <a:t>обозначают добавочные сведения, замечания к тому, о чем говорится в главном предложении;</a:t>
            </a:r>
          </a:p>
          <a:p>
            <a:pPr lvl="0"/>
            <a:r>
              <a:rPr lang="ru-RU" dirty="0"/>
              <a:t> конкретный вопрос поставить невозможно</a:t>
            </a:r>
            <a:r>
              <a:rPr lang="ru-RU" i="1" dirty="0"/>
              <a:t>;</a:t>
            </a:r>
            <a:endParaRPr lang="ru-RU" dirty="0"/>
          </a:p>
          <a:p>
            <a:pPr lvl="0"/>
            <a:r>
              <a:rPr lang="ru-RU" dirty="0"/>
              <a:t>относятся ко всему главному предложению; </a:t>
            </a:r>
          </a:p>
          <a:p>
            <a:pPr lvl="0"/>
            <a:r>
              <a:rPr lang="ru-RU" dirty="0"/>
              <a:t>присоединяются союзными словами </a:t>
            </a:r>
            <a:r>
              <a:rPr lang="ru-RU" i="1" dirty="0"/>
              <a:t>что, чем, о чем, оттого, зачем, почему </a:t>
            </a:r>
            <a:r>
              <a:rPr lang="ru-RU" dirty="0"/>
              <a:t>и др.</a:t>
            </a:r>
            <a:r>
              <a:rPr lang="ru-RU" i="1" dirty="0"/>
              <a:t> </a:t>
            </a:r>
            <a:r>
              <a:rPr lang="ru-RU" dirty="0"/>
              <a:t> </a:t>
            </a:r>
            <a:r>
              <a:rPr lang="ru-RU" i="1" dirty="0"/>
              <a:t> </a:t>
            </a:r>
            <a:endParaRPr lang="ru-RU" dirty="0"/>
          </a:p>
          <a:p>
            <a:pPr marL="0" indent="0" algn="just">
              <a:buNone/>
            </a:pPr>
            <a:endParaRPr lang="ru-RU" sz="3200" b="1" i="1" dirty="0"/>
          </a:p>
          <a:p>
            <a:pPr marL="0" indent="0" algn="just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161097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17E16E-B540-4FFD-814C-B569F2B4D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E890C5D-B3B9-4617-9ED9-14268912A85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33375" t="19521" r="30749" b="30702"/>
          <a:stretch/>
        </p:blipFill>
        <p:spPr>
          <a:xfrm>
            <a:off x="644189" y="476672"/>
            <a:ext cx="7855622" cy="613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849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06506C-CD33-4739-8B52-A3937547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FC578CC-0A8A-4C83-BD9D-3796CA6C401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32500" t="21077" r="30751" b="29146"/>
          <a:stretch/>
        </p:blipFill>
        <p:spPr>
          <a:xfrm>
            <a:off x="827583" y="593255"/>
            <a:ext cx="7218801" cy="550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298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E767A-1ECD-48A0-8897-8B1C6C8EC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6D9456D-7C0C-40D3-9125-827617BD07A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53500" t="21077" r="8001" b="12035"/>
          <a:stretch/>
        </p:blipFill>
        <p:spPr>
          <a:xfrm>
            <a:off x="457200" y="260648"/>
            <a:ext cx="7283152" cy="711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74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F41DE5-D1B7-4151-8406-17B203E90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4D28E69-938C-41E1-B1F5-8F787C24AFC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54153" t="22540" r="7504" b="18590"/>
          <a:stretch/>
        </p:blipFill>
        <p:spPr>
          <a:xfrm>
            <a:off x="1007604" y="666690"/>
            <a:ext cx="7128792" cy="615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888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542CE2F-CB1A-432B-87B8-79F95A378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Резюмируем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A7D7442-BCB5-4087-A5D2-EB48684EA97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Что нужно повторить?</a:t>
            </a:r>
          </a:p>
          <a:p>
            <a:pPr marL="0" indent="0">
              <a:buNone/>
            </a:pPr>
            <a:endParaRPr lang="ru-RU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Типы подлежащего и сказуемого и способы их выражения.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Типы односоставных предложений.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Обособленные члены предложения (в т.ч. уточняющие).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Разграничение союзов и союзных слов.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Типы придаточных предложений.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Типы СПП с несколькими придаточными.</a:t>
            </a:r>
          </a:p>
        </p:txBody>
      </p:sp>
    </p:spTree>
    <p:extLst>
      <p:ext uri="{BB962C8B-B14F-4D97-AF65-F5344CB8AC3E}">
        <p14:creationId xmlns:p14="http://schemas.microsoft.com/office/powerpoint/2010/main" val="23242742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6B89BA-F6F9-4E0D-8685-966B7BD24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Спецификация ОГЭ-2020. Задание 5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5AB440-673E-4947-8A4B-1FF239EBC0B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Овладение основными нормами литературного языка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(орфоэпическими, лексическими, грамматическими, орфографическими, пунктуационными): </a:t>
            </a:r>
            <a:endParaRPr lang="ru-RU" dirty="0"/>
          </a:p>
          <a:p>
            <a:r>
              <a:rPr lang="ru-RU" dirty="0"/>
              <a:t>поиск орфограммы и применение правил написания слов с орфограммами;</a:t>
            </a:r>
          </a:p>
          <a:p>
            <a:r>
              <a:rPr lang="ru-RU" dirty="0"/>
              <a:t>освоение правил правописания служебных частей речи и умения применять их на письме.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01972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19C480-1297-4885-81E8-CB9F6C42D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Что нужно уметь?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9F4525-7B81-447C-AA63-9398E4E25D0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Уметь определить условие выбора орфограммы</a:t>
            </a:r>
          </a:p>
          <a:p>
            <a:r>
              <a:rPr lang="ru-RU" dirty="0"/>
              <a:t>Уметь определить часть речи</a:t>
            </a:r>
          </a:p>
          <a:p>
            <a:r>
              <a:rPr lang="ru-RU" dirty="0"/>
              <a:t>Уметь  выполнить  разбор слова по составу</a:t>
            </a:r>
          </a:p>
          <a:p>
            <a:r>
              <a:rPr lang="ru-RU" dirty="0"/>
              <a:t>Уметь произвести словообразовательный анализ слова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05405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402A49-9705-4731-83D8-FE45B0FC3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Корни с чередующимися гласными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9899C31-7A62-4AA7-9389-5A2D7AD94C9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76292" y="1556792"/>
            <a:ext cx="6591415" cy="493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724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B566D5-BBC4-48AB-92D5-67639E82B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Корни с чередующимися гласными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BDD8D-456E-4BA6-99A3-7D14D0DECEB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b="1" dirty="0"/>
              <a:t>КАСАТЬСЯ </a:t>
            </a:r>
            <a:r>
              <a:rPr lang="ru-RU" dirty="0"/>
              <a:t>ладонью - в безударной позиции в корне с чередованием пишется буква А.</a:t>
            </a:r>
          </a:p>
        </p:txBody>
      </p:sp>
    </p:spTree>
    <p:extLst>
      <p:ext uri="{BB962C8B-B14F-4D97-AF65-F5344CB8AC3E}">
        <p14:creationId xmlns:p14="http://schemas.microsoft.com/office/powerpoint/2010/main" val="13313768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899428-5996-478C-BFE9-32AB1B01A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Корни с чередующимися гласными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3F89F9-97A9-410F-8CD9-E90393E939F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b="1" dirty="0"/>
          </a:p>
          <a:p>
            <a:endParaRPr lang="ru-RU" b="1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Решать </a:t>
            </a:r>
            <a:r>
              <a:rPr lang="ru-RU" b="1" dirty="0"/>
              <a:t>УРАВНЕНИЕ </a:t>
            </a:r>
            <a:r>
              <a:rPr lang="ru-RU" dirty="0"/>
              <a:t>- правописание корня определяется его значением «равный, одинаковый»</a:t>
            </a:r>
          </a:p>
        </p:txBody>
      </p:sp>
    </p:spTree>
    <p:extLst>
      <p:ext uri="{BB962C8B-B14F-4D97-AF65-F5344CB8AC3E}">
        <p14:creationId xmlns:p14="http://schemas.microsoft.com/office/powerpoint/2010/main" val="29570244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899428-5996-478C-BFE9-32AB1B01A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Корни с чередующимися гласными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3F89F9-97A9-410F-8CD9-E90393E939F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ОЗАРЕНИЕ </a:t>
            </a:r>
            <a:r>
              <a:rPr lang="ru-RU" dirty="0"/>
              <a:t>- в безударном положении в корне с чередованием пишется буква А.</a:t>
            </a:r>
            <a:endParaRPr lang="ru-RU" b="1" dirty="0"/>
          </a:p>
          <a:p>
            <a:pPr marL="0" indent="0" algn="ctr">
              <a:buNone/>
            </a:pPr>
            <a:r>
              <a:rPr lang="ru-RU" b="1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43311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899428-5996-478C-BFE9-32AB1B01A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Корни с чередующимися гласными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3F89F9-97A9-410F-8CD9-E90393E939F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 СКЛОНИТЬСЯ над водой –</a:t>
            </a:r>
            <a:r>
              <a:rPr lang="ru-RU" dirty="0"/>
              <a:t>правописание буквы О в корне определяется отсутствием суффикса -А-.</a:t>
            </a:r>
          </a:p>
        </p:txBody>
      </p:sp>
    </p:spTree>
    <p:extLst>
      <p:ext uri="{BB962C8B-B14F-4D97-AF65-F5344CB8AC3E}">
        <p14:creationId xmlns:p14="http://schemas.microsoft.com/office/powerpoint/2010/main" val="8364474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899428-5996-478C-BFE9-32AB1B01A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Корни с чередующимися гласными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3F89F9-97A9-410F-8CD9-E90393E939F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МАКАТЬ в сироп – </a:t>
            </a:r>
            <a:r>
              <a:rPr lang="ru-RU" dirty="0"/>
              <a:t>написание буквы А в корне определяется наличием за корнем суффикса -А-.</a:t>
            </a:r>
          </a:p>
        </p:txBody>
      </p:sp>
    </p:spTree>
    <p:extLst>
      <p:ext uri="{BB962C8B-B14F-4D97-AF65-F5344CB8AC3E}">
        <p14:creationId xmlns:p14="http://schemas.microsoft.com/office/powerpoint/2010/main" val="16385529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08511B-FCA0-404A-A0E9-D2B11C908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AF90082-6AD3-476E-BB02-D132DC6B7FA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835696" y="24912"/>
            <a:ext cx="5160171" cy="675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996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0B8F3-6105-4E45-918D-16187F837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Правописание приставок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B7AF34-3E2A-4BB1-852F-99366D2DFFE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СДЕЛАТЬ </a:t>
            </a:r>
            <a:r>
              <a:rPr lang="ru-RU" dirty="0"/>
              <a:t>(уборку) - приставки на з –с пишутся с буквой С перед глухими согласными.</a:t>
            </a:r>
          </a:p>
        </p:txBody>
      </p:sp>
    </p:spTree>
    <p:extLst>
      <p:ext uri="{BB962C8B-B14F-4D97-AF65-F5344CB8AC3E}">
        <p14:creationId xmlns:p14="http://schemas.microsoft.com/office/powerpoint/2010/main" val="28139402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0B8F3-6105-4E45-918D-16187F837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Правописание приставок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B7AF34-3E2A-4BB1-852F-99366D2DFFE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</a:p>
          <a:p>
            <a:pPr marL="0" indent="0" algn="ctr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ПРИДУМАТЬ название </a:t>
            </a:r>
            <a:r>
              <a:rPr lang="ru-RU" dirty="0"/>
              <a:t>– правописание приставки определяется ее значением «приближение».</a:t>
            </a:r>
          </a:p>
        </p:txBody>
      </p:sp>
    </p:spTree>
    <p:extLst>
      <p:ext uri="{BB962C8B-B14F-4D97-AF65-F5344CB8AC3E}">
        <p14:creationId xmlns:p14="http://schemas.microsoft.com/office/powerpoint/2010/main" val="7806625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0B8F3-6105-4E45-918D-16187F837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Правописание приставок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B7AF34-3E2A-4BB1-852F-99366D2DFFE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 </a:t>
            </a:r>
          </a:p>
          <a:p>
            <a:pPr marL="0" indent="0" algn="ctr">
              <a:buNone/>
            </a:pPr>
            <a:r>
              <a:rPr lang="ru-RU" b="1" dirty="0"/>
              <a:t>ПРЕДЫЮЛЬСКИЕ дни – </a:t>
            </a:r>
            <a:r>
              <a:rPr lang="ru-RU" dirty="0"/>
              <a:t>после русской приставки, оканчивающейся на согласный, пишется Ы.</a:t>
            </a:r>
          </a:p>
        </p:txBody>
      </p:sp>
    </p:spTree>
    <p:extLst>
      <p:ext uri="{BB962C8B-B14F-4D97-AF65-F5344CB8AC3E}">
        <p14:creationId xmlns:p14="http://schemas.microsoft.com/office/powerpoint/2010/main" val="19008924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0B8F3-6105-4E45-918D-16187F837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Правописание приставок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B7AF34-3E2A-4BB1-852F-99366D2DFFE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ПРЕРВАТЬ разговор </a:t>
            </a:r>
            <a:r>
              <a:rPr lang="ru-RU" dirty="0"/>
              <a:t>– правописание приставки определяется ее значением, близким к значению приставки </a:t>
            </a:r>
            <a:r>
              <a:rPr lang="ru-RU" i="1" dirty="0"/>
              <a:t>пере-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56915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0B8F3-6105-4E45-918D-16187F837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Правописание приставок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B7AF34-3E2A-4BB1-852F-99366D2DFFE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 </a:t>
            </a:r>
          </a:p>
          <a:p>
            <a:pPr marL="0" indent="0" algn="ctr">
              <a:buNone/>
            </a:pPr>
            <a:r>
              <a:rPr lang="ru-RU" b="1" dirty="0"/>
              <a:t>РАЗВАЛИТЬСЯ на части –</a:t>
            </a:r>
            <a:r>
              <a:rPr lang="ru-RU" dirty="0"/>
              <a:t>в безударном положении в приставке РАЗ-(РАС-) пишется буква А.</a:t>
            </a:r>
          </a:p>
        </p:txBody>
      </p:sp>
    </p:spTree>
    <p:extLst>
      <p:ext uri="{BB962C8B-B14F-4D97-AF65-F5344CB8AC3E}">
        <p14:creationId xmlns:p14="http://schemas.microsoft.com/office/powerpoint/2010/main" val="10301534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74AB4C-4C88-41D0-8589-28B1CEF17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Н и НН в словах различных частей речи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1928296-87FA-410D-9A8D-B54FF70F5FC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43608" y="1412776"/>
            <a:ext cx="7272808" cy="484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982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B1EF06-766A-40E8-AF90-9F4B9E51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 и НН в словах 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B447A6-4A2C-4365-8DB6-F6F5862644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ТАМОЖЕННЫЙ (пост) </a:t>
            </a:r>
            <a:r>
              <a:rPr lang="ru-RU" dirty="0"/>
              <a:t>- в именах прилагательных, образованных от существительных с помощью суффикса -ЕНН-,пишется НН.</a:t>
            </a:r>
          </a:p>
        </p:txBody>
      </p:sp>
    </p:spTree>
    <p:extLst>
      <p:ext uri="{BB962C8B-B14F-4D97-AF65-F5344CB8AC3E}">
        <p14:creationId xmlns:p14="http://schemas.microsoft.com/office/powerpoint/2010/main" val="13167487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B1EF06-766A-40E8-AF90-9F4B9E51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 и НН в словах 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B447A6-4A2C-4365-8DB6-F6F5862644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 </a:t>
            </a:r>
          </a:p>
          <a:p>
            <a:pPr marL="0" indent="0" algn="just">
              <a:buNone/>
            </a:pPr>
            <a:r>
              <a:rPr lang="ru-RU" b="1" dirty="0"/>
              <a:t>БЕЗДОННАЯ </a:t>
            </a:r>
            <a:r>
              <a:rPr lang="ru-RU" dirty="0"/>
              <a:t>(пропасть) - в именах прилагательных, образованных от существительных с помощью суффикса -ОНН-, пишется НН.</a:t>
            </a:r>
          </a:p>
        </p:txBody>
      </p:sp>
    </p:spTree>
    <p:extLst>
      <p:ext uri="{BB962C8B-B14F-4D97-AF65-F5344CB8AC3E}">
        <p14:creationId xmlns:p14="http://schemas.microsoft.com/office/powerpoint/2010/main" val="15781808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B1EF06-766A-40E8-AF90-9F4B9E51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 и НН в словах 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B447A6-4A2C-4365-8DB6-F6F5862644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 </a:t>
            </a:r>
          </a:p>
          <a:p>
            <a:pPr marL="0" indent="0" algn="just">
              <a:buNone/>
            </a:pPr>
            <a:r>
              <a:rPr lang="ru-RU" b="1" dirty="0"/>
              <a:t> НЕТКАНОЕ </a:t>
            </a:r>
            <a:r>
              <a:rPr lang="ru-RU" dirty="0"/>
              <a:t>(полотно)-в именах прилагательных, образованных от существительных с помощью суффикса -АН-, пишется одна буква Н.</a:t>
            </a:r>
          </a:p>
        </p:txBody>
      </p:sp>
    </p:spTree>
    <p:extLst>
      <p:ext uri="{BB962C8B-B14F-4D97-AF65-F5344CB8AC3E}">
        <p14:creationId xmlns:p14="http://schemas.microsoft.com/office/powerpoint/2010/main" val="9101497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B1EF06-766A-40E8-AF90-9F4B9E51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 и НН в словах 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B447A6-4A2C-4365-8DB6-F6F5862644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 </a:t>
            </a:r>
          </a:p>
          <a:p>
            <a:pPr marL="0" indent="0" algn="just">
              <a:buNone/>
            </a:pPr>
            <a:r>
              <a:rPr lang="ru-RU" b="1" dirty="0"/>
              <a:t>  КАЧЕСТВЕННАЯ </a:t>
            </a:r>
            <a:r>
              <a:rPr lang="ru-RU" dirty="0"/>
              <a:t>(работа) - НН пишется в именах прилагательных, образованных от существительных с помощью суффикса -ЕНН-.</a:t>
            </a:r>
          </a:p>
        </p:txBody>
      </p:sp>
    </p:spTree>
    <p:extLst>
      <p:ext uri="{BB962C8B-B14F-4D97-AF65-F5344CB8AC3E}">
        <p14:creationId xmlns:p14="http://schemas.microsoft.com/office/powerpoint/2010/main" val="27029563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B1EF06-766A-40E8-AF90-9F4B9E51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 и НН в словах 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B447A6-4A2C-4365-8DB6-F6F5862644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 </a:t>
            </a:r>
          </a:p>
          <a:p>
            <a:pPr marL="0" indent="0" algn="just">
              <a:buNone/>
            </a:pPr>
            <a:r>
              <a:rPr lang="ru-RU" b="1" dirty="0"/>
              <a:t>   НЕФТЯНИК–</a:t>
            </a:r>
            <a:r>
              <a:rPr lang="ru-RU" dirty="0"/>
              <a:t>в имени существительном пишется столько же Н, сколько в имени прилагательном </a:t>
            </a:r>
            <a:r>
              <a:rPr lang="ru-RU" i="1" dirty="0"/>
              <a:t>нефтяной</a:t>
            </a:r>
            <a:r>
              <a:rPr lang="ru-RU" dirty="0"/>
              <a:t>, от которого оно образовано.</a:t>
            </a:r>
          </a:p>
        </p:txBody>
      </p:sp>
    </p:spTree>
    <p:extLst>
      <p:ext uri="{BB962C8B-B14F-4D97-AF65-F5344CB8AC3E}">
        <p14:creationId xmlns:p14="http://schemas.microsoft.com/office/powerpoint/2010/main" val="21519984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B1EF06-766A-40E8-AF90-9F4B9E51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 и НН в словах 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B447A6-4A2C-4365-8DB6-F6F5862644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 </a:t>
            </a:r>
          </a:p>
          <a:p>
            <a:pPr marL="0" indent="0" algn="just">
              <a:buNone/>
            </a:pPr>
            <a:r>
              <a:rPr lang="ru-RU" b="1" dirty="0"/>
              <a:t>    ВЕТРЕНЫЙ (день) – </a:t>
            </a:r>
            <a:r>
              <a:rPr lang="ru-RU" dirty="0"/>
              <a:t>правописание Н в суффиксе является исключением из правила.</a:t>
            </a:r>
          </a:p>
        </p:txBody>
      </p:sp>
    </p:spTree>
    <p:extLst>
      <p:ext uri="{BB962C8B-B14F-4D97-AF65-F5344CB8AC3E}">
        <p14:creationId xmlns:p14="http://schemas.microsoft.com/office/powerpoint/2010/main" val="38519708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B1EF06-766A-40E8-AF90-9F4B9E51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 и НН в словах 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B447A6-4A2C-4365-8DB6-F6F5862644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 </a:t>
            </a:r>
          </a:p>
          <a:p>
            <a:pPr marL="0" indent="0" algn="just">
              <a:buNone/>
            </a:pPr>
            <a:r>
              <a:rPr lang="ru-RU" b="1" dirty="0"/>
              <a:t>     КОВАННАЯ мастером решётка - </a:t>
            </a:r>
            <a:r>
              <a:rPr lang="ru-RU" dirty="0"/>
              <a:t>написание суффикса определяется тем, что это полное страдательное причастие прошедшего времени с зависимым словом.</a:t>
            </a:r>
          </a:p>
        </p:txBody>
      </p:sp>
    </p:spTree>
    <p:extLst>
      <p:ext uri="{BB962C8B-B14F-4D97-AF65-F5344CB8AC3E}">
        <p14:creationId xmlns:p14="http://schemas.microsoft.com/office/powerpoint/2010/main" val="102626569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B1EF06-766A-40E8-AF90-9F4B9E51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 и НН в словах 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B447A6-4A2C-4365-8DB6-F6F5862644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 </a:t>
            </a:r>
          </a:p>
          <a:p>
            <a:pPr marL="0" indent="0" algn="just">
              <a:buNone/>
            </a:pPr>
            <a:r>
              <a:rPr lang="ru-RU" b="1" dirty="0"/>
              <a:t> ОПЛАЧЕНЫ покупки – </a:t>
            </a:r>
            <a:r>
              <a:rPr lang="ru-RU" dirty="0"/>
              <a:t>написание -Н- определяется тем, что это краткое причастие.</a:t>
            </a:r>
          </a:p>
        </p:txBody>
      </p:sp>
    </p:spTree>
    <p:extLst>
      <p:ext uri="{BB962C8B-B14F-4D97-AF65-F5344CB8AC3E}">
        <p14:creationId xmlns:p14="http://schemas.microsoft.com/office/powerpoint/2010/main" val="42896734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B1EF06-766A-40E8-AF90-9F4B9E51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 и НН в словах 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B447A6-4A2C-4365-8DB6-F6F5862644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 </a:t>
            </a:r>
          </a:p>
          <a:p>
            <a:pPr marL="0" indent="0" algn="just">
              <a:buNone/>
            </a:pPr>
            <a:r>
              <a:rPr lang="ru-RU" b="1" dirty="0"/>
              <a:t>Озеро СКОВАНО льдом </a:t>
            </a:r>
            <a:r>
              <a:rPr lang="ru-RU" dirty="0"/>
              <a:t>– в наречии пишется столько же Н, сколько в прилагательном, от которого оно образовано.</a:t>
            </a:r>
            <a:endParaRPr lang="ru-RU" b="1" dirty="0"/>
          </a:p>
          <a:p>
            <a:pPr marL="0" indent="0" algn="just">
              <a:buNone/>
            </a:pPr>
            <a:r>
              <a:rPr lang="ru-RU" b="1" dirty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936666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B1EF06-766A-40E8-AF90-9F4B9E51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 и НН в словах 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B447A6-4A2C-4365-8DB6-F6F5862644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 </a:t>
            </a:r>
          </a:p>
          <a:p>
            <a:pPr marL="0" indent="0" algn="just">
              <a:buNone/>
            </a:pPr>
            <a:r>
              <a:rPr lang="ru-RU" b="1" dirty="0"/>
              <a:t> ПУТАНО  говорит </a:t>
            </a:r>
            <a:r>
              <a:rPr lang="ru-RU" dirty="0"/>
              <a:t>– в наречии пишется столько же Н, сколько в прилагательном, от которого оно образовано.</a:t>
            </a:r>
            <a:endParaRPr lang="ru-RU" b="1" dirty="0"/>
          </a:p>
          <a:p>
            <a:pPr marL="0" indent="0" algn="just">
              <a:buNone/>
            </a:pPr>
            <a:r>
              <a:rPr lang="ru-RU" b="1" dirty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51428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B1EF06-766A-40E8-AF90-9F4B9E51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 и НН в словах 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B447A6-4A2C-4365-8DB6-F6F5862644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 </a:t>
            </a:r>
          </a:p>
          <a:p>
            <a:pPr marL="0" indent="0" algn="just">
              <a:buNone/>
            </a:pPr>
            <a:r>
              <a:rPr lang="ru-RU" b="1" dirty="0"/>
              <a:t>  </a:t>
            </a:r>
          </a:p>
          <a:p>
            <a:pPr marL="0" indent="0" algn="just">
              <a:buNone/>
            </a:pPr>
            <a:r>
              <a:rPr lang="ru-RU" b="1" dirty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87393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8588A-39A9-4D61-BE09-DC1735DC6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EE7A4-974B-4E4C-B81E-22050B2598C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800" dirty="0"/>
              <a:t>Слитное/раздельное написание НЕ </a:t>
            </a:r>
          </a:p>
          <a:p>
            <a:pPr marL="0" indent="0" algn="ctr">
              <a:buNone/>
            </a:pPr>
            <a:r>
              <a:rPr lang="ru-RU" sz="4800" dirty="0"/>
              <a:t>с различными частями речи</a:t>
            </a:r>
          </a:p>
        </p:txBody>
      </p:sp>
    </p:spTree>
    <p:extLst>
      <p:ext uri="{BB962C8B-B14F-4D97-AF65-F5344CB8AC3E}">
        <p14:creationId xmlns:p14="http://schemas.microsoft.com/office/powerpoint/2010/main" val="49467422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175EAD-82C5-4195-90CE-EE43A68C5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FAFED16-8A72-4C24-AEC9-313549445A2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8876" t="13299" r="28126" b="4258"/>
          <a:stretch/>
        </p:blipFill>
        <p:spPr>
          <a:xfrm>
            <a:off x="111579" y="260648"/>
            <a:ext cx="8608353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7392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C12C57-EFBC-48E8-9D58-BFE7FB68A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20C1182-04B0-4BE6-B75C-EA9275ACA39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9751" t="11744" r="28126" b="4258"/>
          <a:stretch/>
        </p:blipFill>
        <p:spPr>
          <a:xfrm>
            <a:off x="179513" y="-1"/>
            <a:ext cx="8712966" cy="662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3859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859A-B3CE-4A76-8533-B3897901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8073E5-CB70-4FA7-AFD0-13D04A9ACF8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8A99E3-C208-4CAA-9866-E762B6A760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51" t="13601" r="28738" b="5200"/>
          <a:stretch/>
        </p:blipFill>
        <p:spPr>
          <a:xfrm>
            <a:off x="-55135" y="23660"/>
            <a:ext cx="8659583" cy="635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0898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BDDE50-28ED-40C9-9B85-8FE242A7C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187C07-C3B8-4B21-97C5-7D1F532FBB9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99EA5E-F704-4613-85F5-BB3E8A07CF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51" t="15001" r="28737" b="3800"/>
          <a:stretch/>
        </p:blipFill>
        <p:spPr>
          <a:xfrm>
            <a:off x="107504" y="250166"/>
            <a:ext cx="8659583" cy="635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5048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8ECA2D-118D-496D-90DB-14D8624A2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8E94082-5C16-47E7-931F-EEA8B4A4C8A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8876" t="13300" r="29001" b="5813"/>
          <a:stretch/>
        </p:blipFill>
        <p:spPr>
          <a:xfrm>
            <a:off x="107504" y="240902"/>
            <a:ext cx="8579296" cy="628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7801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9CDA4C-EFA2-475B-8A2B-78F0CE0D4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FCEC279-E16F-4AB4-96B0-C25D9C58845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8876" t="13299" r="29001" b="4258"/>
          <a:stretch/>
        </p:blipFill>
        <p:spPr>
          <a:xfrm>
            <a:off x="222988" y="268762"/>
            <a:ext cx="8381460" cy="625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74465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7283F9-A8E9-4FA5-AD63-BBBBAC58E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C22BE5-F36D-4F1F-AB75-32C456A887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1BFF1F-F4D5-429E-B378-41A3A70E2B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38" t="13601" r="27951" b="9400"/>
          <a:stretch/>
        </p:blipFill>
        <p:spPr>
          <a:xfrm>
            <a:off x="296135" y="203224"/>
            <a:ext cx="8551730" cy="595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61678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05247-92EF-4CE4-B8E1-0ED0CD112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Правописание НЕ со словами </a:t>
            </a:r>
            <a:br>
              <a:rPr lang="ru-RU" dirty="0"/>
            </a:br>
            <a:r>
              <a:rPr lang="ru-RU" dirty="0"/>
              <a:t>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DCBE6E-D8BD-4E15-8835-1C1A611F2C3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 algn="just">
              <a:buNone/>
            </a:pPr>
            <a:r>
              <a:rPr lang="ru-RU" b="1" dirty="0"/>
              <a:t>НЕ ЛИШЁН </a:t>
            </a:r>
            <a:r>
              <a:rPr lang="ru-RU" dirty="0"/>
              <a:t>обаяния-НЕ пишется раздельно с прилагательными, употребляющимися только в краткой форме.</a:t>
            </a:r>
          </a:p>
        </p:txBody>
      </p:sp>
    </p:spTree>
    <p:extLst>
      <p:ext uri="{BB962C8B-B14F-4D97-AF65-F5344CB8AC3E}">
        <p14:creationId xmlns:p14="http://schemas.microsoft.com/office/powerpoint/2010/main" val="337321918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05247-92EF-4CE4-B8E1-0ED0CD112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Правописание НЕ со словами </a:t>
            </a:r>
            <a:br>
              <a:rPr lang="ru-RU" dirty="0"/>
            </a:br>
            <a:r>
              <a:rPr lang="ru-RU" dirty="0"/>
              <a:t>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DCBE6E-D8BD-4E15-8835-1C1A611F2C3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 algn="just">
              <a:buNone/>
            </a:pPr>
            <a:r>
              <a:rPr lang="ru-RU" b="1" dirty="0"/>
              <a:t> НЕСМОТРЯ на запрет –</a:t>
            </a:r>
            <a:r>
              <a:rPr lang="ru-RU" dirty="0"/>
              <a:t>НЕ в составе производного предлога пишется слитно.</a:t>
            </a:r>
          </a:p>
        </p:txBody>
      </p:sp>
    </p:spTree>
    <p:extLst>
      <p:ext uri="{BB962C8B-B14F-4D97-AF65-F5344CB8AC3E}">
        <p14:creationId xmlns:p14="http://schemas.microsoft.com/office/powerpoint/2010/main" val="15508851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05247-92EF-4CE4-B8E1-0ED0CD112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Правописание НЕ со словами </a:t>
            </a:r>
            <a:br>
              <a:rPr lang="ru-RU" dirty="0"/>
            </a:br>
            <a:r>
              <a:rPr lang="ru-RU" dirty="0"/>
              <a:t>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DCBE6E-D8BD-4E15-8835-1C1A611F2C3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 algn="just">
              <a:buNone/>
            </a:pPr>
            <a:r>
              <a:rPr lang="ru-RU" b="1" dirty="0"/>
              <a:t>  НЕ ЗНАЮЩИЙ преград – </a:t>
            </a:r>
            <a:r>
              <a:rPr lang="ru-RU" dirty="0"/>
              <a:t>НЕ пишется раздельно с полным причастием при наличии зависимого слова.</a:t>
            </a:r>
          </a:p>
        </p:txBody>
      </p:sp>
    </p:spTree>
    <p:extLst>
      <p:ext uri="{BB962C8B-B14F-4D97-AF65-F5344CB8AC3E}">
        <p14:creationId xmlns:p14="http://schemas.microsoft.com/office/powerpoint/2010/main" val="31756233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05247-92EF-4CE4-B8E1-0ED0CD112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Правописание НЕ со словами </a:t>
            </a:r>
            <a:br>
              <a:rPr lang="ru-RU" dirty="0"/>
            </a:br>
            <a:r>
              <a:rPr lang="ru-RU" dirty="0"/>
              <a:t>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DCBE6E-D8BD-4E15-8835-1C1A611F2C3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 algn="just">
              <a:buNone/>
            </a:pPr>
            <a:r>
              <a:rPr lang="ru-RU" b="1" dirty="0"/>
              <a:t>   </a:t>
            </a:r>
            <a:r>
              <a:rPr lang="ru-RU" dirty="0"/>
              <a:t>портрет </a:t>
            </a:r>
            <a:r>
              <a:rPr lang="ru-RU" b="1" dirty="0"/>
              <a:t>НЕ ЗАКОНЧЕН </a:t>
            </a:r>
            <a:r>
              <a:rPr lang="ru-RU" dirty="0"/>
              <a:t>–НЕ пишется раздельно с деепричастиями.</a:t>
            </a:r>
          </a:p>
        </p:txBody>
      </p:sp>
    </p:spTree>
    <p:extLst>
      <p:ext uri="{BB962C8B-B14F-4D97-AF65-F5344CB8AC3E}">
        <p14:creationId xmlns:p14="http://schemas.microsoft.com/office/powerpoint/2010/main" val="372177586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05247-92EF-4CE4-B8E1-0ED0CD112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Правописание НЕ со словами </a:t>
            </a:r>
            <a:br>
              <a:rPr lang="ru-RU" dirty="0"/>
            </a:br>
            <a:r>
              <a:rPr lang="ru-RU" dirty="0"/>
              <a:t>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DCBE6E-D8BD-4E15-8835-1C1A611F2C3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 algn="just">
              <a:buNone/>
            </a:pPr>
            <a:r>
              <a:rPr lang="ru-RU" b="1" dirty="0"/>
              <a:t>   </a:t>
            </a:r>
            <a:r>
              <a:rPr lang="ru-RU" dirty="0"/>
              <a:t> </a:t>
            </a:r>
            <a:r>
              <a:rPr lang="ru-RU" b="1" dirty="0"/>
              <a:t>крайне НЕЖЕЛАТЕЛЬНЫЙ – </a:t>
            </a:r>
            <a:r>
              <a:rPr lang="ru-RU" dirty="0"/>
              <a:t>НЕ пишется слитно с прилагательным при наличии слов </a:t>
            </a:r>
            <a:r>
              <a:rPr lang="ru-RU" i="1" dirty="0"/>
              <a:t>крайне, очень, весьма </a:t>
            </a:r>
            <a:r>
              <a:rPr lang="ru-RU" dirty="0"/>
              <a:t>и др.</a:t>
            </a:r>
          </a:p>
        </p:txBody>
      </p:sp>
    </p:spTree>
    <p:extLst>
      <p:ext uri="{BB962C8B-B14F-4D97-AF65-F5344CB8AC3E}">
        <p14:creationId xmlns:p14="http://schemas.microsoft.com/office/powerpoint/2010/main" val="114466130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05247-92EF-4CE4-B8E1-0ED0CD112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Правописание НЕ со словами </a:t>
            </a:r>
            <a:br>
              <a:rPr lang="ru-RU" dirty="0"/>
            </a:br>
            <a:r>
              <a:rPr lang="ru-RU" dirty="0"/>
              <a:t>различных частей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DCBE6E-D8BD-4E15-8835-1C1A611F2C3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Является ли объяснение написания верным?</a:t>
            </a:r>
            <a:endParaRPr lang="ru-RU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 algn="just">
              <a:buNone/>
            </a:pPr>
            <a:r>
              <a:rPr lang="ru-RU" b="1" dirty="0"/>
              <a:t> НЕ СОГЛАСЕН с доводами – </a:t>
            </a:r>
            <a:r>
              <a:rPr lang="ru-RU" dirty="0"/>
              <a:t>НЕ пишется раздельно с полными причастиями при наличии зависимого слова.</a:t>
            </a:r>
          </a:p>
        </p:txBody>
      </p:sp>
    </p:spTree>
    <p:extLst>
      <p:ext uri="{BB962C8B-B14F-4D97-AF65-F5344CB8AC3E}">
        <p14:creationId xmlns:p14="http://schemas.microsoft.com/office/powerpoint/2010/main" val="97665275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05247-92EF-4CE4-B8E1-0ED0CD112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Спецификация. Задание 3</a:t>
            </a:r>
            <a:br>
              <a:rPr lang="ru-RU" dirty="0"/>
            </a:br>
            <a:r>
              <a:rPr lang="ru-RU" b="1" dirty="0"/>
              <a:t>  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DCBE6E-D8BD-4E15-8835-1C1A611F2C3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b="1" dirty="0"/>
              <a:t>Применение правил постановки знаков препинания </a:t>
            </a:r>
            <a:endParaRPr lang="ru-RU" dirty="0"/>
          </a:p>
          <a:p>
            <a:r>
              <a:rPr lang="ru-RU" dirty="0"/>
              <a:t>в конце предложения, </a:t>
            </a:r>
          </a:p>
          <a:p>
            <a:r>
              <a:rPr lang="ru-RU" dirty="0"/>
              <a:t>в простом и сложном предложениях, </a:t>
            </a:r>
          </a:p>
          <a:p>
            <a:r>
              <a:rPr lang="ru-RU" dirty="0"/>
              <a:t>при прямой речи,</a:t>
            </a:r>
          </a:p>
          <a:p>
            <a:r>
              <a:rPr lang="ru-RU" dirty="0"/>
              <a:t>цитировании, </a:t>
            </a:r>
          </a:p>
          <a:p>
            <a:r>
              <a:rPr lang="ru-RU" dirty="0"/>
              <a:t>диалоге.</a:t>
            </a:r>
          </a:p>
        </p:txBody>
      </p:sp>
    </p:spTree>
    <p:extLst>
      <p:ext uri="{BB962C8B-B14F-4D97-AF65-F5344CB8AC3E}">
        <p14:creationId xmlns:p14="http://schemas.microsoft.com/office/powerpoint/2010/main" val="61708480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C87135-D2C0-47B3-98CB-D14C72B8B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Демовариант</a:t>
            </a: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835B91A-9C2D-47BD-864E-BE342FF027F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-108520" y="2204864"/>
            <a:ext cx="9084088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15801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D30EC-FD5D-4410-B283-A76B9D4D5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52028"/>
            <a:ext cx="8229600" cy="990600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/>
              <a:t>Однородные члены предложения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160422F-0571-4C80-8813-9DF77FD6A10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b="1822"/>
          <a:stretch/>
        </p:blipFill>
        <p:spPr>
          <a:xfrm>
            <a:off x="618294" y="1844824"/>
            <a:ext cx="7907412" cy="388169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81276D-2C25-43CE-BA10-9BF4972180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44" t="12332" r="21328" b="15109"/>
          <a:stretch/>
        </p:blipFill>
        <p:spPr>
          <a:xfrm>
            <a:off x="323528" y="188640"/>
            <a:ext cx="1440160" cy="1907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138988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0BCC65-12F5-451D-A29D-F6098F436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Обособление определений и обстоятельств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857B747-58F8-4D58-9E0E-3EF6B1361988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79512" y="1268760"/>
            <a:ext cx="6731540" cy="326849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5EB6F6-A0D6-4887-8835-DB9294A10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4869160"/>
            <a:ext cx="6342434" cy="178016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5E8F80-F61F-463C-83AB-278CCA3D1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48" y="1653218"/>
            <a:ext cx="2030144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1179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C10133-EE20-4C54-B931-9F18C3CB9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Запятая между союзом и деепричастным оборотом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69E2E9A-BCE8-4F95-885C-5229C2826D2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286550"/>
            <a:ext cx="4906888" cy="49068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04CF7C-4596-40DB-BDD8-861E397A4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1700808"/>
            <a:ext cx="2030144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4254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30B0F-9375-471F-9391-DC71F8DDB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911033-027E-48FA-BC29-841F72191A0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1" dirty="0"/>
              <a:t>Выполните пунктуационный анализ предложения.</a:t>
            </a:r>
          </a:p>
          <a:p>
            <a:pPr marL="0" indent="0" algn="just">
              <a:buNone/>
            </a:pPr>
            <a:r>
              <a:rPr lang="ru-RU" b="1" dirty="0"/>
              <a:t>Расставьте знаки препинания в предложении: укажите цифры, на месте которых в предложении должны стоять запятые.</a:t>
            </a:r>
          </a:p>
          <a:p>
            <a:pPr marL="0" indent="0" algn="just">
              <a:buNone/>
            </a:pPr>
            <a:r>
              <a:rPr lang="ru-RU" dirty="0"/>
              <a:t>Я продвигался вперёд (1) с величайшими предосторожностями раздвигая лианы (2) и (3) внезапно увидев огромную амфибию (4) схватился за фотоаппарат (5) но в этот момент (6) что-то  (7) возможно (8) блеск металла (9) выдало моё присутствие.</a:t>
            </a:r>
          </a:p>
        </p:txBody>
      </p:sp>
    </p:spTree>
    <p:extLst>
      <p:ext uri="{BB962C8B-B14F-4D97-AF65-F5344CB8AC3E}">
        <p14:creationId xmlns:p14="http://schemas.microsoft.com/office/powerpoint/2010/main" val="56788135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30B0F-9375-471F-9391-DC71F8DDB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911033-027E-48FA-BC29-841F72191A0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/>
              <a:t>Выполните пунктуационный анализ предложения.</a:t>
            </a:r>
          </a:p>
          <a:p>
            <a:pPr marL="0" indent="0" algn="just">
              <a:buNone/>
            </a:pPr>
            <a:r>
              <a:rPr lang="ru-RU" b="1" dirty="0"/>
              <a:t>Расставьте знаки препинания в предложении: укажите цифры, на месте которых в предложении должны стоять запятые.</a:t>
            </a:r>
          </a:p>
          <a:p>
            <a:pPr marL="0" indent="0" algn="just">
              <a:buNone/>
            </a:pPr>
            <a:r>
              <a:rPr lang="ru-RU" dirty="0"/>
              <a:t>[Я продвигался вперёд, (1) с величайшими предосторожностями раздвигая лианы, (2) и, (3) внезапно увидев огромную амфибию, (4) схватился за фотоаппарат], (5) но [в это момент (6) что-то, (7) возможно (8) блеск металла, (9) выдало моё присутствие].</a:t>
            </a:r>
          </a:p>
          <a:p>
            <a:r>
              <a:rPr lang="ru-RU" dirty="0"/>
              <a:t>Ответ:1234579</a:t>
            </a:r>
          </a:p>
        </p:txBody>
      </p:sp>
    </p:spTree>
    <p:extLst>
      <p:ext uri="{BB962C8B-B14F-4D97-AF65-F5344CB8AC3E}">
        <p14:creationId xmlns:p14="http://schemas.microsoft.com/office/powerpoint/2010/main" val="121748581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0671CD-275C-49CC-95C2-A706E2A9B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Алгоритм выполнения задания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9C6F4B-154B-479A-BC9B-7ADCBEF66BC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1. Выделить грамматические основы, чтобы определить количество предикативных частей в СП.</a:t>
            </a:r>
          </a:p>
          <a:p>
            <a:pPr marL="0" indent="0">
              <a:buNone/>
            </a:pPr>
            <a:r>
              <a:rPr lang="ru-RU" dirty="0"/>
              <a:t>2. В каждой части найти осложняющие компоненты: однородные члены, обособленные члены, вводные слова и т.п.</a:t>
            </a:r>
          </a:p>
          <a:p>
            <a:pPr marL="0" indent="0">
              <a:buNone/>
            </a:pPr>
            <a:r>
              <a:rPr lang="ru-RU" dirty="0"/>
              <a:t>3. Расставить необходимые знаки препинания.</a:t>
            </a:r>
          </a:p>
        </p:txBody>
      </p:sp>
    </p:spTree>
    <p:extLst>
      <p:ext uri="{BB962C8B-B14F-4D97-AF65-F5344CB8AC3E}">
        <p14:creationId xmlns:p14="http://schemas.microsoft.com/office/powerpoint/2010/main" val="74963952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0FD34A-9D33-47B6-8BEF-5BE886545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47C560-AD49-4573-B87A-89839069C19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6000" dirty="0"/>
              <a:t>Желаю успеха на ОГЭ!</a:t>
            </a: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en-US" sz="2800" dirty="0"/>
              <a:t>anarushevich@yandex.ru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677943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2268</TotalTime>
  <Words>2866</Words>
  <Application>Microsoft Office PowerPoint</Application>
  <PresentationFormat>Экран (4:3)</PresentationFormat>
  <Paragraphs>563</Paragraphs>
  <Slides>102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102</vt:i4>
      </vt:variant>
    </vt:vector>
  </HeadingPairs>
  <TitlesOfParts>
    <vt:vector size="110" baseType="lpstr">
      <vt:lpstr>Arial</vt:lpstr>
      <vt:lpstr>Bookman Old Style</vt:lpstr>
      <vt:lpstr>Calibri</vt:lpstr>
      <vt:lpstr>Cambria</vt:lpstr>
      <vt:lpstr>Gill Sans MT</vt:lpstr>
      <vt:lpstr>Wingdings</vt:lpstr>
      <vt:lpstr>Wingdings 3</vt:lpstr>
      <vt:lpstr>Начальная</vt:lpstr>
      <vt:lpstr>Готовимся к ОГЭ по русскому языку  в новом формате </vt:lpstr>
      <vt:lpstr>Основные изменения</vt:lpstr>
      <vt:lpstr>Основные изменения</vt:lpstr>
      <vt:lpstr>Спецификация ОГЭ-2020. Задание 2</vt:lpstr>
      <vt:lpstr>Демовариант ОГЭ-2020</vt:lpstr>
      <vt:lpstr>Подлежащее</vt:lpstr>
      <vt:lpstr>Подлежащее</vt:lpstr>
      <vt:lpstr>Сказуемое</vt:lpstr>
      <vt:lpstr>Грамматическая основа предложения</vt:lpstr>
      <vt:lpstr>Типичная ошибка!</vt:lpstr>
      <vt:lpstr>Форма представления задания</vt:lpstr>
      <vt:lpstr>Презентация PowerPoint</vt:lpstr>
      <vt:lpstr>Тренинг</vt:lpstr>
      <vt:lpstr>Тренинг</vt:lpstr>
      <vt:lpstr>Тренинг</vt:lpstr>
      <vt:lpstr>Тренинг</vt:lpstr>
      <vt:lpstr>Тренинг</vt:lpstr>
      <vt:lpstr>Тренинг</vt:lpstr>
      <vt:lpstr>Тренинг</vt:lpstr>
      <vt:lpstr>Тренинг</vt:lpstr>
      <vt:lpstr>Обособленные члены предложения</vt:lpstr>
      <vt:lpstr>Уточняющие и поясняющие  члены предложения</vt:lpstr>
      <vt:lpstr>Тренинг</vt:lpstr>
      <vt:lpstr>Тренинг</vt:lpstr>
      <vt:lpstr>Тренинг</vt:lpstr>
      <vt:lpstr>Тренинг</vt:lpstr>
      <vt:lpstr>Тренинг</vt:lpstr>
      <vt:lpstr>Тренинг</vt:lpstr>
      <vt:lpstr>Презентация PowerPoint</vt:lpstr>
      <vt:lpstr>Тренинг</vt:lpstr>
      <vt:lpstr>Тренинг</vt:lpstr>
      <vt:lpstr>Тренинг</vt:lpstr>
      <vt:lpstr>Тренинг</vt:lpstr>
      <vt:lpstr>Тренинг</vt:lpstr>
      <vt:lpstr>Презентация PowerPoint</vt:lpstr>
      <vt:lpstr>Тренинг</vt:lpstr>
      <vt:lpstr>Тренинг</vt:lpstr>
      <vt:lpstr>Тренинг</vt:lpstr>
      <vt:lpstr>Синтаксическая роль союзного слова</vt:lpstr>
      <vt:lpstr>Тренинг</vt:lpstr>
      <vt:lpstr>Тренинг</vt:lpstr>
      <vt:lpstr>Тренинг</vt:lpstr>
      <vt:lpstr>Типы придаточных в СПП</vt:lpstr>
      <vt:lpstr>Типы придаточных в СПП</vt:lpstr>
      <vt:lpstr>Презентация PowerPoint</vt:lpstr>
      <vt:lpstr>Степень или следствие?</vt:lpstr>
      <vt:lpstr>Тренинг</vt:lpstr>
      <vt:lpstr>Тренинг</vt:lpstr>
      <vt:lpstr>Презентация PowerPoint</vt:lpstr>
      <vt:lpstr>Презентация PowerPoint</vt:lpstr>
      <vt:lpstr>Презентация PowerPoint</vt:lpstr>
      <vt:lpstr>Презентация PowerPoint</vt:lpstr>
      <vt:lpstr>Резюмируем</vt:lpstr>
      <vt:lpstr>Спецификация ОГЭ-2020. Задание 5 </vt:lpstr>
      <vt:lpstr>Что нужно уметь?</vt:lpstr>
      <vt:lpstr>Корни с чередующимися гласными</vt:lpstr>
      <vt:lpstr>Корни с чередующимися гласными</vt:lpstr>
      <vt:lpstr>Корни с чередующимися гласными</vt:lpstr>
      <vt:lpstr>Корни с чередующимися гласными</vt:lpstr>
      <vt:lpstr>Корни с чередующимися гласными</vt:lpstr>
      <vt:lpstr>Корни с чередующимися гласными</vt:lpstr>
      <vt:lpstr>Презентация PowerPoint</vt:lpstr>
      <vt:lpstr>Правописание приставок </vt:lpstr>
      <vt:lpstr>Правописание приставок </vt:lpstr>
      <vt:lpstr>Правописание приставок </vt:lpstr>
      <vt:lpstr>Правописание приставок </vt:lpstr>
      <vt:lpstr>Правописание приставок </vt:lpstr>
      <vt:lpstr>Н и НН в словах различных частей речи</vt:lpstr>
      <vt:lpstr>Н и НН в словах различных частей речи</vt:lpstr>
      <vt:lpstr>Н и НН в словах различных частей речи</vt:lpstr>
      <vt:lpstr>Н и НН в словах различных частей речи</vt:lpstr>
      <vt:lpstr>Н и НН в словах различных частей речи</vt:lpstr>
      <vt:lpstr>Н и НН в словах различных частей речи</vt:lpstr>
      <vt:lpstr>Н и НН в словах различных частей речи</vt:lpstr>
      <vt:lpstr>Н и НН в словах различных частей речи</vt:lpstr>
      <vt:lpstr>Н и НН в словах различных частей речи</vt:lpstr>
      <vt:lpstr>Н и НН в словах различных частей речи</vt:lpstr>
      <vt:lpstr>Н и НН в словах различных частей речи</vt:lpstr>
      <vt:lpstr>Н и НН в словах различных частей речи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Правописание НЕ со словами  различных частей речи</vt:lpstr>
      <vt:lpstr>Правописание НЕ со словами  различных частей речи</vt:lpstr>
      <vt:lpstr>Правописание НЕ со словами  различных частей речи</vt:lpstr>
      <vt:lpstr>Правописание НЕ со словами  различных частей речи</vt:lpstr>
      <vt:lpstr>Правописание НЕ со словами  различных частей речи</vt:lpstr>
      <vt:lpstr>Правописание НЕ со словами  различных частей речи</vt:lpstr>
      <vt:lpstr>Спецификация. Задание 3    </vt:lpstr>
      <vt:lpstr>Демовариант</vt:lpstr>
      <vt:lpstr>Однородные члены предложения </vt:lpstr>
      <vt:lpstr>Обособление определений и обстоятельств</vt:lpstr>
      <vt:lpstr>Запятая между союзом и деепричастным оборотом</vt:lpstr>
      <vt:lpstr>Презентация PowerPoint</vt:lpstr>
      <vt:lpstr>Презентация PowerPoint</vt:lpstr>
      <vt:lpstr>Алгоритм выполнения задания</vt:lpstr>
      <vt:lpstr>  </vt:lpstr>
    </vt:vector>
  </TitlesOfParts>
  <Company>ГОУВПО "ТГПИ"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Подготовка к ОГЭ по русскому языку  в новом формате</dc:title>
  <dc:creator>narush</dc:creator>
  <cp:lastModifiedBy>Ivan Narushevich</cp:lastModifiedBy>
  <cp:revision>131</cp:revision>
  <dcterms:created xsi:type="dcterms:W3CDTF">2019-10-08T08:05:09Z</dcterms:created>
  <dcterms:modified xsi:type="dcterms:W3CDTF">2020-03-25T08:33:41Z</dcterms:modified>
</cp:coreProperties>
</file>